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80" r:id="rId4"/>
    <p:sldId id="278" r:id="rId5"/>
    <p:sldId id="303" r:id="rId6"/>
    <p:sldId id="282" r:id="rId7"/>
    <p:sldId id="299" r:id="rId8"/>
    <p:sldId id="300" r:id="rId9"/>
    <p:sldId id="302" r:id="rId10"/>
    <p:sldId id="298" r:id="rId11"/>
    <p:sldId id="304" r:id="rId12"/>
    <p:sldId id="305" r:id="rId13"/>
    <p:sldId id="306" r:id="rId14"/>
    <p:sldId id="284" r:id="rId15"/>
    <p:sldId id="281" r:id="rId16"/>
    <p:sldId id="285" r:id="rId17"/>
    <p:sldId id="286" r:id="rId18"/>
    <p:sldId id="287" r:id="rId19"/>
    <p:sldId id="288" r:id="rId20"/>
    <p:sldId id="307" r:id="rId21"/>
    <p:sldId id="289" r:id="rId22"/>
    <p:sldId id="290" r:id="rId23"/>
    <p:sldId id="291" r:id="rId24"/>
    <p:sldId id="292" r:id="rId25"/>
    <p:sldId id="293" r:id="rId26"/>
    <p:sldId id="294"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B868"/>
    <a:srgbClr val="6DBE62"/>
    <a:srgbClr val="6FC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F33E-2DC8-4704-A156-7D798B9C235D}" type="datetimeFigureOut">
              <a:rPr lang="it-IT" smtClean="0"/>
              <a:pPr/>
              <a:t>23/02/2019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23E9B8-4A02-42FB-B934-FBF23A2C6713}" type="slidenum">
              <a:rPr lang="it-IT" smtClean="0"/>
              <a:pPr/>
              <a:t>‹N›</a:t>
            </a:fld>
            <a:endParaRPr lang="it-IT"/>
          </a:p>
        </p:txBody>
      </p:sp>
    </p:spTree>
    <p:extLst>
      <p:ext uri="{BB962C8B-B14F-4D97-AF65-F5344CB8AC3E}">
        <p14:creationId xmlns:p14="http://schemas.microsoft.com/office/powerpoint/2010/main" val="370333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E23E9B8-4A02-42FB-B934-FBF23A2C6713}" type="slidenum">
              <a:rPr lang="it-IT" smtClean="0"/>
              <a:pPr/>
              <a:t>16</a:t>
            </a:fld>
            <a:endParaRPr lang="it-IT"/>
          </a:p>
        </p:txBody>
      </p:sp>
    </p:spTree>
    <p:extLst>
      <p:ext uri="{BB962C8B-B14F-4D97-AF65-F5344CB8AC3E}">
        <p14:creationId xmlns:p14="http://schemas.microsoft.com/office/powerpoint/2010/main" val="99801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080DF74F-4107-49FF-BD67-2FC8313B3458}"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745C8C3-C476-4586-85BD-0141858359C6}"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63079D-3A09-44C9-8B04-055829707F0C}"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E8617D2-C9DC-4869-9872-76C8C22BFD6B}"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9132A7A-7EC4-47DD-AD1D-727F4D54D9AA}"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D330DBCB-94FC-44A5-A597-79F7172641C7}"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958AC2C-9986-4CE1-BE91-ACE57BE456DA}" type="datetime1">
              <a:rPr lang="it-IT" smtClean="0"/>
              <a:pPr/>
              <a:t>23/02/2019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E8B0590-27C3-479F-8FA5-8BDC705803D6}" type="datetime1">
              <a:rPr lang="it-IT" smtClean="0"/>
              <a:pPr/>
              <a:t>23/02/2019</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9FF39988-DF7E-4BE7-BE78-233209A9D1BD}" type="datetime1">
              <a:rPr lang="it-IT" smtClean="0"/>
              <a:pPr/>
              <a:t>23/02/2019</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C2449526-57BB-4ADC-9590-539597A22044}" type="datetime1">
              <a:rPr lang="it-IT" smtClean="0"/>
              <a:pPr/>
              <a:t>23/02/2019</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41FF9EA2-12F1-4EC1-AF55-617C967AC736}" type="datetime1">
              <a:rPr lang="it-IT" smtClean="0"/>
              <a:pPr/>
              <a:t>23/02/2019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E8D9663-FF20-4B10-B77F-B2C386E6E30D}"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9A819CAB-73BC-43EA-984A-B38DFAEE6C71}" type="datetime1">
              <a:rPr lang="it-IT" smtClean="0"/>
              <a:pPr/>
              <a:t>23/02/2019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CC5C9DC7-A06F-4CAE-8BF8-39E10FFC6B4B}"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AD2C7CDC-568D-4655-BE74-5FA8F8DF5586}"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CA17C8A8-7F34-41BF-8AAE-371A734492D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9F8F9B1F-EDA3-4D4A-A853-665C9591CB8E}" type="datetime1">
              <a:rPr lang="it-IT" smtClean="0"/>
              <a:pPr/>
              <a:t>23/02/2019</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68EDBE4-EE17-4E7E-89DC-329FA4162248}" type="datetime1">
              <a:rPr lang="it-IT" smtClean="0"/>
              <a:pPr/>
              <a:t>23/02/2019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9657F41D-F3C6-47B1-8F07-018DD0DA795D}" type="datetime1">
              <a:rPr lang="it-IT" smtClean="0"/>
              <a:pPr/>
              <a:t>23/02/2019</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9D82D8D2-4AAB-4DC1-9630-49D2CECB5930}" type="datetime1">
              <a:rPr lang="it-IT" smtClean="0"/>
              <a:pPr/>
              <a:t>23/02/2019</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2FF904E3-048E-4FE6-AECE-D53C99037AC3}" type="datetime1">
              <a:rPr lang="it-IT" smtClean="0"/>
              <a:pPr/>
              <a:t>23/02/2019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ECF129FE-561E-461A-AC55-EE4CE7D1E7FE}" type="datetime1">
              <a:rPr lang="it-IT" smtClean="0"/>
              <a:pPr/>
              <a:t>23/02/2019</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AE388774-D59E-491A-957F-E1A6D7EE213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free-energia.it/"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srcRect/>
          <a:stretch>
            <a:fillRect/>
          </a:stretch>
        </p:blipFill>
        <p:spPr bwMode="auto">
          <a:xfrm>
            <a:off x="539553" y="548680"/>
            <a:ext cx="2982716" cy="1080120"/>
          </a:xfrm>
          <a:prstGeom prst="rect">
            <a:avLst/>
          </a:prstGeom>
          <a:noFill/>
          <a:ln w="9525">
            <a:noFill/>
            <a:miter lim="800000"/>
            <a:headEnd/>
            <a:tailEnd/>
          </a:ln>
        </p:spPr>
      </p:pic>
      <p:sp>
        <p:nvSpPr>
          <p:cNvPr id="9" name="CasellaDiTesto 8"/>
          <p:cNvSpPr txBox="1"/>
          <p:nvPr userDrawn="1"/>
        </p:nvSpPr>
        <p:spPr>
          <a:xfrm>
            <a:off x="395536" y="5949280"/>
            <a:ext cx="1512168" cy="830997"/>
          </a:xfrm>
          <a:prstGeom prst="rect">
            <a:avLst/>
          </a:prstGeom>
          <a:noFill/>
        </p:spPr>
        <p:txBody>
          <a:bodyPr wrap="square" rtlCol="0">
            <a:spAutoFit/>
          </a:bodyPr>
          <a:lstStyle/>
          <a:p>
            <a:r>
              <a:rPr lang="it-IT" sz="800" b="1" kern="1200" dirty="0">
                <a:solidFill>
                  <a:schemeClr val="tx1"/>
                </a:solidFill>
                <a:latin typeface="Tahoma" pitchFamily="34" charset="0"/>
                <a:ea typeface="Tahoma" pitchFamily="34" charset="0"/>
                <a:cs typeface="Tahoma" pitchFamily="34" charset="0"/>
              </a:rPr>
              <a:t>Coordinamento FREE</a:t>
            </a:r>
            <a:endParaRPr lang="it-IT" sz="800" kern="1200" dirty="0">
              <a:solidFill>
                <a:schemeClr val="tx1"/>
              </a:solidFill>
              <a:latin typeface="Tahoma" pitchFamily="34" charset="0"/>
              <a:ea typeface="Tahoma" pitchFamily="34" charset="0"/>
              <a:cs typeface="Tahoma" pitchFamily="34" charset="0"/>
            </a:endParaRPr>
          </a:p>
          <a:p>
            <a:r>
              <a:rPr lang="it-IT" sz="800" kern="1200" dirty="0">
                <a:solidFill>
                  <a:schemeClr val="tx1"/>
                </a:solidFill>
                <a:latin typeface="Tahoma" pitchFamily="34" charset="0"/>
                <a:ea typeface="Tahoma" pitchFamily="34" charset="0"/>
                <a:cs typeface="Tahoma" pitchFamily="34" charset="0"/>
              </a:rPr>
              <a:t>Lungotevere dei </a:t>
            </a:r>
            <a:r>
              <a:rPr lang="it-IT" sz="800" kern="1200" dirty="0" err="1">
                <a:solidFill>
                  <a:schemeClr val="tx1"/>
                </a:solidFill>
                <a:latin typeface="Tahoma" pitchFamily="34" charset="0"/>
                <a:ea typeface="Tahoma" pitchFamily="34" charset="0"/>
                <a:cs typeface="Tahoma" pitchFamily="34" charset="0"/>
              </a:rPr>
              <a:t>Mellini</a:t>
            </a:r>
            <a:r>
              <a:rPr lang="it-IT" sz="800" kern="1200" baseline="0" dirty="0">
                <a:solidFill>
                  <a:schemeClr val="tx1"/>
                </a:solidFill>
                <a:latin typeface="Tahoma" pitchFamily="34" charset="0"/>
                <a:ea typeface="Tahoma" pitchFamily="34" charset="0"/>
                <a:cs typeface="Tahoma" pitchFamily="34" charset="0"/>
              </a:rPr>
              <a:t> 44</a:t>
            </a:r>
          </a:p>
          <a:p>
            <a:r>
              <a:rPr lang="it-IT" sz="800" kern="1200" dirty="0">
                <a:solidFill>
                  <a:schemeClr val="tx1"/>
                </a:solidFill>
                <a:latin typeface="Tahoma" pitchFamily="34" charset="0"/>
                <a:ea typeface="Tahoma" pitchFamily="34" charset="0"/>
                <a:cs typeface="Tahoma" pitchFamily="34" charset="0"/>
              </a:rPr>
              <a:t>Roma - Tel.  06 – 42014701</a:t>
            </a:r>
          </a:p>
          <a:p>
            <a:r>
              <a:rPr lang="it-IT" sz="800" u="sng" kern="1200" dirty="0">
                <a:solidFill>
                  <a:schemeClr val="tx1"/>
                </a:solidFill>
                <a:latin typeface="Tahoma" pitchFamily="34" charset="0"/>
                <a:ea typeface="Tahoma" pitchFamily="34" charset="0"/>
                <a:cs typeface="Tahoma" pitchFamily="34" charset="0"/>
                <a:hlinkClick r:id="rId14"/>
              </a:rPr>
              <a:t>www.free-energia.it</a:t>
            </a:r>
            <a:endParaRPr lang="it-IT" sz="800" kern="1200" dirty="0">
              <a:solidFill>
                <a:schemeClr val="tx1"/>
              </a:solidFill>
              <a:latin typeface="Tahoma" pitchFamily="34" charset="0"/>
              <a:ea typeface="Tahoma" pitchFamily="34" charset="0"/>
              <a:cs typeface="Tahoma" pitchFamily="34" charset="0"/>
            </a:endParaRPr>
          </a:p>
          <a:p>
            <a:r>
              <a:rPr lang="it-IT" sz="800" kern="1200" dirty="0">
                <a:solidFill>
                  <a:schemeClr val="tx1"/>
                </a:solidFill>
                <a:latin typeface="Tahoma" pitchFamily="34" charset="0"/>
                <a:ea typeface="Tahoma" pitchFamily="34" charset="0"/>
                <a:cs typeface="Tahoma" pitchFamily="34" charset="0"/>
              </a:rPr>
              <a:t>mail: info@free-energia.it</a:t>
            </a:r>
          </a:p>
          <a:p>
            <a:endParaRPr lang="it-IT" sz="800" dirty="0">
              <a:latin typeface="Tahoma" pitchFamily="34" charset="0"/>
              <a:ea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1408E-DEFE-428B-9C9B-2A5AD0D9B02A}" type="slidenum">
              <a:rPr lang="it-IT" smtClean="0"/>
              <a:pPr/>
              <a:t>‹N›</a:t>
            </a:fld>
            <a:endParaRPr lang="it-IT" dirty="0"/>
          </a:p>
        </p:txBody>
      </p:sp>
      <p:pic>
        <p:nvPicPr>
          <p:cNvPr id="2050" name="Picture 2"/>
          <p:cNvPicPr>
            <a:picLocks noChangeAspect="1" noChangeArrowheads="1"/>
          </p:cNvPicPr>
          <p:nvPr userDrawn="1"/>
        </p:nvPicPr>
        <p:blipFill>
          <a:blip r:embed="rId13" cstate="print"/>
          <a:srcRect/>
          <a:stretch>
            <a:fillRect/>
          </a:stretch>
        </p:blipFill>
        <p:spPr bwMode="auto">
          <a:xfrm>
            <a:off x="251520" y="6165304"/>
            <a:ext cx="1368152" cy="495444"/>
          </a:xfrm>
          <a:prstGeom prst="rect">
            <a:avLst/>
          </a:prstGeom>
          <a:noFill/>
          <a:ln w="9525">
            <a:noFill/>
            <a:miter lim="800000"/>
            <a:headEnd/>
            <a:tailEnd/>
          </a:ln>
        </p:spPr>
      </p:pic>
      <p:pic>
        <p:nvPicPr>
          <p:cNvPr id="8" name="Immagine 7" descr="Freccia verde.jpg"/>
          <p:cNvPicPr>
            <a:picLocks noChangeAspect="1"/>
          </p:cNvPicPr>
          <p:nvPr userDrawn="1"/>
        </p:nvPicPr>
        <p:blipFill>
          <a:blip r:embed="rId14" cstate="print"/>
          <a:stretch>
            <a:fillRect/>
          </a:stretch>
        </p:blipFill>
        <p:spPr>
          <a:xfrm>
            <a:off x="234377" y="362376"/>
            <a:ext cx="669864" cy="504056"/>
          </a:xfrm>
          <a:prstGeom prst="rect">
            <a:avLst/>
          </a:prstGeom>
        </p:spPr>
      </p:pic>
      <p:pic>
        <p:nvPicPr>
          <p:cNvPr id="9" name="Immagine 8" descr="Freccia Blu.jpg"/>
          <p:cNvPicPr>
            <a:picLocks noChangeAspect="1"/>
          </p:cNvPicPr>
          <p:nvPr userDrawn="1"/>
        </p:nvPicPr>
        <p:blipFill>
          <a:blip r:embed="rId15" cstate="print"/>
          <a:srcRect t="29000"/>
          <a:stretch>
            <a:fillRect/>
          </a:stretch>
        </p:blipFill>
        <p:spPr>
          <a:xfrm>
            <a:off x="8028384" y="362432"/>
            <a:ext cx="657280"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flipH="1">
            <a:off x="251520" y="2493449"/>
            <a:ext cx="1970506" cy="461665"/>
          </a:xfrm>
          <a:prstGeom prst="rect">
            <a:avLst/>
          </a:prstGeom>
          <a:noFill/>
        </p:spPr>
        <p:txBody>
          <a:bodyPr wrap="square" rtlCol="0">
            <a:spAutoFit/>
          </a:bodyPr>
          <a:lstStyle/>
          <a:p>
            <a:endParaRPr lang="it-IT" sz="2400" b="1" dirty="0">
              <a:effectLst>
                <a:outerShdw blurRad="38100" dist="38100" dir="2700000" algn="tl">
                  <a:srgbClr val="000000">
                    <a:alpha val="43137"/>
                  </a:srgbClr>
                </a:outerShdw>
              </a:effectLst>
            </a:endParaRPr>
          </a:p>
        </p:txBody>
      </p:sp>
      <p:sp>
        <p:nvSpPr>
          <p:cNvPr id="5" name="CasellaDiTesto 4"/>
          <p:cNvSpPr txBox="1"/>
          <p:nvPr/>
        </p:nvSpPr>
        <p:spPr>
          <a:xfrm>
            <a:off x="-34131" y="3404609"/>
            <a:ext cx="9144000" cy="969496"/>
          </a:xfrm>
          <a:prstGeom prst="rect">
            <a:avLst/>
          </a:prstGeom>
          <a:noFill/>
        </p:spPr>
        <p:txBody>
          <a:bodyPr wrap="square" rtlCol="0">
            <a:spAutoFit/>
          </a:bodyPr>
          <a:lstStyle/>
          <a:p>
            <a:pPr algn="ctr"/>
            <a:r>
              <a:rPr lang="it-IT" sz="28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IL PIANO NAZIONALE ENERGIA E CLIMA E LE POSSIBILI RICADUTE SULLE POLITICHE INDUSTRIALI E L'OCCUPAZIONE </a:t>
            </a:r>
          </a:p>
        </p:txBody>
      </p:sp>
      <p:sp>
        <p:nvSpPr>
          <p:cNvPr id="4" name="CasellaDiTesto 3">
            <a:extLst>
              <a:ext uri="{FF2B5EF4-FFF2-40B4-BE49-F238E27FC236}">
                <a16:creationId xmlns:a16="http://schemas.microsoft.com/office/drawing/2014/main" id="{289A8023-E010-4A28-8E59-B8BFFC766618}"/>
              </a:ext>
            </a:extLst>
          </p:cNvPr>
          <p:cNvSpPr txBox="1"/>
          <p:nvPr/>
        </p:nvSpPr>
        <p:spPr>
          <a:xfrm>
            <a:off x="251520" y="2724281"/>
            <a:ext cx="2736304" cy="461665"/>
          </a:xfrm>
          <a:prstGeom prst="rect">
            <a:avLst/>
          </a:prstGeom>
          <a:noFill/>
        </p:spPr>
        <p:txBody>
          <a:bodyPr wrap="square" rtlCol="0">
            <a:spAutoFit/>
          </a:bodyPr>
          <a:lstStyle/>
          <a:p>
            <a:r>
              <a:rPr lang="it-IT" sz="2400" b="1" dirty="0">
                <a:effectLst>
                  <a:outerShdw blurRad="38100" dist="38100" dir="2700000" algn="tl">
                    <a:srgbClr val="000000">
                      <a:alpha val="43137"/>
                    </a:srgbClr>
                  </a:outerShdw>
                </a:effectLst>
              </a:rPr>
              <a:t>G.B. Zorzoli</a:t>
            </a:r>
          </a:p>
        </p:txBody>
      </p:sp>
      <p:sp>
        <p:nvSpPr>
          <p:cNvPr id="8" name="CasellaDiTesto 7">
            <a:extLst>
              <a:ext uri="{FF2B5EF4-FFF2-40B4-BE49-F238E27FC236}">
                <a16:creationId xmlns:a16="http://schemas.microsoft.com/office/drawing/2014/main" id="{60FC76C3-A521-4607-B862-71A6ECD91A40}"/>
              </a:ext>
            </a:extLst>
          </p:cNvPr>
          <p:cNvSpPr txBox="1"/>
          <p:nvPr/>
        </p:nvSpPr>
        <p:spPr>
          <a:xfrm>
            <a:off x="0" y="4941168"/>
            <a:ext cx="9144000"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Seminario sulla “Giusta Transizione”, Roma 23.02.2019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441FD56-0BB4-4043-B519-ADB679679346}"/>
              </a:ext>
            </a:extLst>
          </p:cNvPr>
          <p:cNvPicPr>
            <a:picLocks noChangeAspect="1"/>
          </p:cNvPicPr>
          <p:nvPr/>
        </p:nvPicPr>
        <p:blipFill>
          <a:blip r:embed="rId2"/>
          <a:stretch>
            <a:fillRect/>
          </a:stretch>
        </p:blipFill>
        <p:spPr>
          <a:xfrm>
            <a:off x="632222" y="1875234"/>
            <a:ext cx="7879556" cy="3350419"/>
          </a:xfrm>
          <a:prstGeom prst="rect">
            <a:avLst/>
          </a:prstGeom>
        </p:spPr>
      </p:pic>
      <p:sp>
        <p:nvSpPr>
          <p:cNvPr id="3" name="Rettangolo 2">
            <a:extLst>
              <a:ext uri="{FF2B5EF4-FFF2-40B4-BE49-F238E27FC236}">
                <a16:creationId xmlns:a16="http://schemas.microsoft.com/office/drawing/2014/main" id="{E1F7ABDA-641E-4180-B3B0-9ED9DC1AED3A}"/>
              </a:ext>
            </a:extLst>
          </p:cNvPr>
          <p:cNvSpPr/>
          <p:nvPr/>
        </p:nvSpPr>
        <p:spPr>
          <a:xfrm>
            <a:off x="0" y="1407291"/>
            <a:ext cx="9144000" cy="400110"/>
          </a:xfrm>
          <a:prstGeom prst="rect">
            <a:avLst/>
          </a:prstGeom>
        </p:spPr>
        <p:txBody>
          <a:bodyPr wrap="square">
            <a:spAutoFit/>
          </a:bodyPr>
          <a:lstStyle/>
          <a:p>
            <a:pPr algn="ctr"/>
            <a:r>
              <a:rPr lang="it-IT" sz="2000" b="1" dirty="0">
                <a:solidFill>
                  <a:srgbClr val="000000"/>
                </a:solidFill>
                <a:effectLst>
                  <a:outerShdw blurRad="38100" dist="38100" dir="2700000" algn="tl">
                    <a:srgbClr val="000000">
                      <a:alpha val="43137"/>
                    </a:srgbClr>
                  </a:outerShdw>
                </a:effectLst>
                <a:latin typeface="Calibri" panose="020F0502020204030204" pitchFamily="34" charset="0"/>
              </a:rPr>
              <a:t>OBIETTIVI RINNOVABILI NEL SETTORE TERMICO (</a:t>
            </a:r>
            <a:r>
              <a:rPr lang="it-IT" sz="2000" b="1" dirty="0" err="1">
                <a:solidFill>
                  <a:srgbClr val="000000"/>
                </a:solidFill>
                <a:effectLst>
                  <a:outerShdw blurRad="38100" dist="38100" dir="2700000" algn="tl">
                    <a:srgbClr val="000000">
                      <a:alpha val="43137"/>
                    </a:srgbClr>
                  </a:outerShdw>
                </a:effectLst>
                <a:latin typeface="Calibri" panose="020F0502020204030204" pitchFamily="34" charset="0"/>
              </a:rPr>
              <a:t>ktep</a:t>
            </a:r>
            <a:r>
              <a:rPr lang="it-IT" sz="2000" b="1" dirty="0">
                <a:solidFill>
                  <a:srgbClr val="000000"/>
                </a:solidFill>
                <a:effectLst>
                  <a:outerShdw blurRad="38100" dist="38100" dir="2700000" algn="tl">
                    <a:srgbClr val="000000">
                      <a:alpha val="43137"/>
                    </a:srgbClr>
                  </a:outerShdw>
                </a:effectLst>
                <a:latin typeface="Calibri" panose="020F0502020204030204" pitchFamily="34" charset="0"/>
              </a:rPr>
              <a:t>) </a:t>
            </a:r>
            <a:endParaRPr lang="it-IT" sz="2000" b="1" dirty="0">
              <a:effectLst>
                <a:outerShdw blurRad="38100" dist="38100" dir="2700000" algn="tl">
                  <a:srgbClr val="000000">
                    <a:alpha val="43137"/>
                  </a:srgbClr>
                </a:outerShdw>
              </a:effectLst>
            </a:endParaRPr>
          </a:p>
        </p:txBody>
      </p:sp>
      <p:sp>
        <p:nvSpPr>
          <p:cNvPr id="4" name="CasellaDiTesto 3">
            <a:extLst>
              <a:ext uri="{FF2B5EF4-FFF2-40B4-BE49-F238E27FC236}">
                <a16:creationId xmlns:a16="http://schemas.microsoft.com/office/drawing/2014/main" id="{50F23EBC-CC7F-4834-8F57-C5F9C8AE5C2F}"/>
              </a:ext>
            </a:extLst>
          </p:cNvPr>
          <p:cNvSpPr txBox="1"/>
          <p:nvPr/>
        </p:nvSpPr>
        <p:spPr>
          <a:xfrm>
            <a:off x="0" y="5589240"/>
            <a:ext cx="9144000" cy="400110"/>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Il contributo delle pompe di calore è il 75% dell’incremento totale 2017-2030</a:t>
            </a:r>
          </a:p>
        </p:txBody>
      </p:sp>
    </p:spTree>
    <p:extLst>
      <p:ext uri="{BB962C8B-B14F-4D97-AF65-F5344CB8AC3E}">
        <p14:creationId xmlns:p14="http://schemas.microsoft.com/office/powerpoint/2010/main" val="57620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B0FA1BC-14FB-4720-85D0-75010AB1C973}"/>
              </a:ext>
            </a:extLst>
          </p:cNvPr>
          <p:cNvPicPr>
            <a:picLocks noChangeAspect="1"/>
          </p:cNvPicPr>
          <p:nvPr/>
        </p:nvPicPr>
        <p:blipFill>
          <a:blip r:embed="rId2"/>
          <a:stretch>
            <a:fillRect/>
          </a:stretch>
        </p:blipFill>
        <p:spPr>
          <a:xfrm>
            <a:off x="899592" y="1340768"/>
            <a:ext cx="7608094" cy="3750469"/>
          </a:xfrm>
          <a:prstGeom prst="rect">
            <a:avLst/>
          </a:prstGeom>
        </p:spPr>
      </p:pic>
      <p:sp>
        <p:nvSpPr>
          <p:cNvPr id="3" name="Rettangolo 2">
            <a:extLst>
              <a:ext uri="{FF2B5EF4-FFF2-40B4-BE49-F238E27FC236}">
                <a16:creationId xmlns:a16="http://schemas.microsoft.com/office/drawing/2014/main" id="{B1E6F5D0-28DD-4A13-9124-02790BFDE8A2}"/>
              </a:ext>
            </a:extLst>
          </p:cNvPr>
          <p:cNvSpPr/>
          <p:nvPr/>
        </p:nvSpPr>
        <p:spPr>
          <a:xfrm>
            <a:off x="0" y="908720"/>
            <a:ext cx="9144000" cy="553998"/>
          </a:xfrm>
          <a:prstGeom prst="rect">
            <a:avLst/>
          </a:prstGeom>
        </p:spPr>
        <p:txBody>
          <a:bodyPr wrap="square">
            <a:spAutoFit/>
          </a:bodyPr>
          <a:lstStyle/>
          <a:p>
            <a:pPr algn="ctr"/>
            <a:r>
              <a:rPr lang="it-IT" sz="1500" b="1" dirty="0">
                <a:solidFill>
                  <a:srgbClr val="000000"/>
                </a:solidFill>
                <a:effectLst>
                  <a:outerShdw blurRad="38100" dist="38100" dir="2700000" algn="tl">
                    <a:srgbClr val="000000">
                      <a:alpha val="43137"/>
                    </a:srgbClr>
                  </a:outerShdw>
                </a:effectLst>
                <a:latin typeface="Calibri" panose="020F0502020204030204" pitchFamily="34" charset="0"/>
              </a:rPr>
              <a:t>CONTRIBUTO DELLE RINNOVABILI NEI TRASPORTI PREVISTO AL 2030, SECONDO I CRITERI DI CALCOLO DEFINITI DALLA DIRETTIVA RED II PER GLI OBBLIGHI IN CAPO AI FORNITORI DI CARBURANTI ED ENERGIA ELETTRICA (</a:t>
            </a:r>
            <a:r>
              <a:rPr lang="it-IT" sz="1500" b="1" dirty="0" err="1">
                <a:solidFill>
                  <a:srgbClr val="000000"/>
                </a:solidFill>
                <a:effectLst>
                  <a:outerShdw blurRad="38100" dist="38100" dir="2700000" algn="tl">
                    <a:srgbClr val="000000">
                      <a:alpha val="43137"/>
                    </a:srgbClr>
                  </a:outerShdw>
                </a:effectLst>
                <a:latin typeface="Calibri" panose="020F0502020204030204" pitchFamily="34" charset="0"/>
              </a:rPr>
              <a:t>ktep</a:t>
            </a:r>
            <a:r>
              <a:rPr lang="it-IT" sz="1500" b="1" dirty="0">
                <a:solidFill>
                  <a:srgbClr val="000000"/>
                </a:solidFill>
                <a:effectLst>
                  <a:outerShdw blurRad="38100" dist="38100" dir="2700000" algn="tl">
                    <a:srgbClr val="000000">
                      <a:alpha val="43137"/>
                    </a:srgbClr>
                  </a:outerShdw>
                </a:effectLst>
                <a:latin typeface="Calibri" panose="020F0502020204030204" pitchFamily="34" charset="0"/>
              </a:rPr>
              <a:t>) </a:t>
            </a:r>
            <a:endParaRPr lang="it-IT" sz="1500" b="1" dirty="0">
              <a:effectLst>
                <a:outerShdw blurRad="38100" dist="38100" dir="2700000" algn="tl">
                  <a:srgbClr val="000000">
                    <a:alpha val="43137"/>
                  </a:srgbClr>
                </a:outerShdw>
              </a:effectLst>
            </a:endParaRPr>
          </a:p>
        </p:txBody>
      </p:sp>
      <p:sp>
        <p:nvSpPr>
          <p:cNvPr id="4" name="CasellaDiTesto 3">
            <a:extLst>
              <a:ext uri="{FF2B5EF4-FFF2-40B4-BE49-F238E27FC236}">
                <a16:creationId xmlns:a16="http://schemas.microsoft.com/office/drawing/2014/main" id="{1492AFFB-9FBB-4714-9AC8-8878B7E2398C}"/>
              </a:ext>
            </a:extLst>
          </p:cNvPr>
          <p:cNvSpPr txBox="1"/>
          <p:nvPr/>
        </p:nvSpPr>
        <p:spPr>
          <a:xfrm>
            <a:off x="0" y="5013176"/>
            <a:ext cx="9144000" cy="1631216"/>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Stupisce che secondo il Piano vi contribuiscano 4,4 milioni di auto ibride e soltanto 1,6 milioni di auto elettriche pure (27% del totale), quando a livelli complessivi di quest’ordine di grandezza le proiezioni nazionali e internazionali prevedono sistematicamente una percentuale di vetture elettriche pure superiore al 50%.</a:t>
            </a:r>
          </a:p>
          <a:p>
            <a:pPr algn="ctr"/>
            <a:endParaRPr lang="it-IT"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66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0CD587E-77BB-4D59-8931-3343D7C16D4E}"/>
              </a:ext>
            </a:extLst>
          </p:cNvPr>
          <p:cNvSpPr>
            <a:spLocks noGrp="1"/>
          </p:cNvSpPr>
          <p:nvPr>
            <p:ph type="sldNum" sz="quarter" idx="12"/>
          </p:nvPr>
        </p:nvSpPr>
        <p:spPr/>
        <p:txBody>
          <a:bodyPr/>
          <a:lstStyle/>
          <a:p>
            <a:fld id="{CA17C8A8-7F34-41BF-8AAE-371A734492DC}" type="slidenum">
              <a:rPr lang="it-IT" smtClean="0"/>
              <a:pPr/>
              <a:t>12</a:t>
            </a:fld>
            <a:endParaRPr lang="it-IT"/>
          </a:p>
        </p:txBody>
      </p:sp>
      <p:pic>
        <p:nvPicPr>
          <p:cNvPr id="4" name="Immagine 3">
            <a:extLst>
              <a:ext uri="{FF2B5EF4-FFF2-40B4-BE49-F238E27FC236}">
                <a16:creationId xmlns:a16="http://schemas.microsoft.com/office/drawing/2014/main" id="{DB19FA83-F6ED-4A22-A5EC-D5346DDFF000}"/>
              </a:ext>
            </a:extLst>
          </p:cNvPr>
          <p:cNvPicPr>
            <a:picLocks noChangeAspect="1"/>
          </p:cNvPicPr>
          <p:nvPr/>
        </p:nvPicPr>
        <p:blipFill>
          <a:blip r:embed="rId2"/>
          <a:stretch>
            <a:fillRect/>
          </a:stretch>
        </p:blipFill>
        <p:spPr>
          <a:xfrm>
            <a:off x="0" y="2204864"/>
            <a:ext cx="9144000" cy="3013812"/>
          </a:xfrm>
          <a:prstGeom prst="rect">
            <a:avLst/>
          </a:prstGeom>
        </p:spPr>
      </p:pic>
      <p:sp>
        <p:nvSpPr>
          <p:cNvPr id="5" name="Rettangolo 4">
            <a:extLst>
              <a:ext uri="{FF2B5EF4-FFF2-40B4-BE49-F238E27FC236}">
                <a16:creationId xmlns:a16="http://schemas.microsoft.com/office/drawing/2014/main" id="{7038A041-E07F-4106-A25B-8877DDE6FF58}"/>
              </a:ext>
            </a:extLst>
          </p:cNvPr>
          <p:cNvSpPr/>
          <p:nvPr/>
        </p:nvSpPr>
        <p:spPr>
          <a:xfrm>
            <a:off x="0" y="1269992"/>
            <a:ext cx="9144000" cy="461665"/>
          </a:xfrm>
          <a:prstGeom prst="rect">
            <a:avLst/>
          </a:prstGeom>
        </p:spPr>
        <p:txBody>
          <a:bodyPr wrap="square">
            <a:spAutoFit/>
          </a:bodyPr>
          <a:lstStyle/>
          <a:p>
            <a:pPr algn="ctr"/>
            <a:r>
              <a:rPr lang="it-IT" sz="2400" b="1" dirty="0">
                <a:solidFill>
                  <a:srgbClr val="000000"/>
                </a:solidFill>
                <a:effectLst>
                  <a:outerShdw blurRad="38100" dist="38100" dir="2700000" algn="tl">
                    <a:srgbClr val="000000">
                      <a:alpha val="43137"/>
                    </a:srgbClr>
                  </a:outerShdw>
                </a:effectLst>
                <a:latin typeface="Times New Roman" panose="02020603050405020304" pitchFamily="18" charset="0"/>
              </a:rPr>
              <a:t>VEICOLI ELETTRICI CIRCOLANTI NEL 2030 </a:t>
            </a:r>
            <a:endParaRPr lang="it-IT" sz="2400" b="1" dirty="0">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9E38148A-4A7B-4724-83B0-6D7013F9E911}"/>
              </a:ext>
            </a:extLst>
          </p:cNvPr>
          <p:cNvSpPr txBox="1"/>
          <p:nvPr/>
        </p:nvSpPr>
        <p:spPr>
          <a:xfrm flipH="1">
            <a:off x="729287" y="5661248"/>
            <a:ext cx="2114521" cy="369332"/>
          </a:xfrm>
          <a:prstGeom prst="rect">
            <a:avLst/>
          </a:prstGeom>
          <a:noFill/>
        </p:spPr>
        <p:txBody>
          <a:bodyPr wrap="square" rtlCol="0">
            <a:spAutoFit/>
          </a:bodyPr>
          <a:lstStyle/>
          <a:p>
            <a:r>
              <a:rPr lang="it-IT" dirty="0"/>
              <a:t>Fonte: FREE, </a:t>
            </a:r>
          </a:p>
        </p:txBody>
      </p:sp>
    </p:spTree>
    <p:extLst>
      <p:ext uri="{BB962C8B-B14F-4D97-AF65-F5344CB8AC3E}">
        <p14:creationId xmlns:p14="http://schemas.microsoft.com/office/powerpoint/2010/main" val="667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13</a:t>
            </a:fld>
            <a:endParaRPr lang="it-IT"/>
          </a:p>
        </p:txBody>
      </p:sp>
      <p:sp>
        <p:nvSpPr>
          <p:cNvPr id="3" name="CasellaDiTesto 2">
            <a:extLst>
              <a:ext uri="{FF2B5EF4-FFF2-40B4-BE49-F238E27FC236}">
                <a16:creationId xmlns:a16="http://schemas.microsoft.com/office/drawing/2014/main" id="{4D873224-4A3D-47F5-B830-99E2E20BE3BA}"/>
              </a:ext>
            </a:extLst>
          </p:cNvPr>
          <p:cNvSpPr txBox="1"/>
          <p:nvPr/>
        </p:nvSpPr>
        <p:spPr>
          <a:xfrm>
            <a:off x="0" y="1228397"/>
            <a:ext cx="9144000" cy="4401205"/>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La penetrazione di veicoli low-carbon sarà accelerata nell’UE dalle riduzioni delle emissioni rispetto ai limiti validi nel 2021 </a:t>
            </a:r>
          </a:p>
          <a:p>
            <a:pPr algn="ctr"/>
            <a:r>
              <a:rPr lang="it-IT" sz="2000" b="1" dirty="0">
                <a:effectLst>
                  <a:outerShdw blurRad="38100" dist="38100" dir="2700000" algn="tl">
                    <a:srgbClr val="000000">
                      <a:alpha val="43137"/>
                    </a:srgbClr>
                  </a:outerShdw>
                </a:effectLst>
              </a:rPr>
              <a:t>(</a:t>
            </a:r>
            <a:r>
              <a:rPr lang="it-IT" sz="2000" b="1" dirty="0">
                <a:solidFill>
                  <a:srgbClr val="FF0000"/>
                </a:solidFill>
                <a:effectLst>
                  <a:outerShdw blurRad="38100" dist="38100" dir="2700000" algn="tl">
                    <a:srgbClr val="000000">
                      <a:alpha val="43137"/>
                    </a:srgbClr>
                  </a:outerShdw>
                </a:effectLst>
              </a:rPr>
              <a:t>95 grammi al chilometro sulla media della gamma</a:t>
            </a:r>
            <a:r>
              <a:rPr lang="it-IT" sz="2000" b="1" dirty="0">
                <a:effectLst>
                  <a:outerShdw blurRad="38100" dist="38100" dir="2700000" algn="tl">
                    <a:srgbClr val="000000">
                      <a:alpha val="43137"/>
                    </a:srgbClr>
                  </a:outerShdw>
                </a:effectLst>
              </a:rPr>
              <a:t>) </a:t>
            </a:r>
          </a:p>
          <a:p>
            <a:pPr algn="ctr"/>
            <a:endParaRPr lang="it-IT" sz="2000" b="1" dirty="0">
              <a:effectLst>
                <a:outerShdw blurRad="38100" dist="38100" dir="2700000" algn="tl">
                  <a:srgbClr val="000000">
                    <a:alpha val="43137"/>
                  </a:srgbClr>
                </a:outerShdw>
              </a:effectLst>
            </a:endParaRPr>
          </a:p>
          <a:p>
            <a:pPr algn="ctr"/>
            <a:r>
              <a:rPr lang="it-IT" sz="2000" b="1" dirty="0">
                <a:effectLst>
                  <a:outerShdw blurRad="38100" dist="38100" dir="2700000" algn="tl">
                    <a:srgbClr val="000000">
                      <a:alpha val="43137"/>
                    </a:srgbClr>
                  </a:outerShdw>
                </a:effectLst>
              </a:rPr>
              <a:t>Le emissioni medie di CO</a:t>
            </a:r>
            <a:r>
              <a:rPr lang="it-IT" sz="2000" b="1" baseline="-25000" dirty="0">
                <a:effectLst>
                  <a:outerShdw blurRad="38100" dist="38100" dir="2700000" algn="tl">
                    <a:srgbClr val="000000">
                      <a:alpha val="43137"/>
                    </a:srgbClr>
                  </a:outerShdw>
                </a:effectLst>
              </a:rPr>
              <a:t>2</a:t>
            </a:r>
            <a:r>
              <a:rPr lang="it-IT" sz="2000" b="1" dirty="0">
                <a:effectLst>
                  <a:outerShdw blurRad="38100" dist="38100" dir="2700000" algn="tl">
                    <a:srgbClr val="000000">
                      <a:alpha val="43137"/>
                    </a:srgbClr>
                  </a:outerShdw>
                </a:effectLst>
              </a:rPr>
              <a:t> delle auto nuove dovranno essere ridotte del:</a:t>
            </a:r>
          </a:p>
          <a:p>
            <a:pPr algn="ctr"/>
            <a:endParaRPr lang="it-IT" sz="2000" b="1" dirty="0">
              <a:effectLst>
                <a:outerShdw blurRad="38100" dist="38100" dir="2700000" algn="tl">
                  <a:srgbClr val="000000">
                    <a:alpha val="43137"/>
                  </a:srgbClr>
                </a:outerShdw>
              </a:effectLst>
            </a:endParaRPr>
          </a:p>
          <a:p>
            <a:pPr algn="ctr"/>
            <a:r>
              <a:rPr lang="it-IT" sz="2000" b="1" dirty="0">
                <a:effectLst>
                  <a:outerShdw blurRad="38100" dist="38100" dir="2700000" algn="tl">
                    <a:srgbClr val="000000">
                      <a:alpha val="43137"/>
                    </a:srgbClr>
                  </a:outerShdw>
                </a:effectLst>
              </a:rPr>
              <a:t> </a:t>
            </a:r>
            <a:r>
              <a:rPr lang="it-IT" sz="2000" b="1" dirty="0">
                <a:solidFill>
                  <a:srgbClr val="FF0000"/>
                </a:solidFill>
                <a:effectLst>
                  <a:outerShdw blurRad="38100" dist="38100" dir="2700000" algn="tl">
                    <a:srgbClr val="000000">
                      <a:alpha val="43137"/>
                    </a:srgbClr>
                  </a:outerShdw>
                </a:effectLst>
              </a:rPr>
              <a:t>15% nel 2025 e del 35% nel 2030 </a:t>
            </a:r>
          </a:p>
          <a:p>
            <a:pPr algn="ctr"/>
            <a:endParaRPr lang="it-IT" sz="2000" b="1" dirty="0">
              <a:effectLst>
                <a:outerShdw blurRad="38100" dist="38100" dir="2700000" algn="tl">
                  <a:srgbClr val="000000">
                    <a:alpha val="43137"/>
                  </a:srgbClr>
                </a:outerShdw>
              </a:effectLst>
            </a:endParaRPr>
          </a:p>
          <a:p>
            <a:pPr algn="ctr"/>
            <a:r>
              <a:rPr lang="it-IT" sz="2000" b="1" dirty="0">
                <a:solidFill>
                  <a:srgbClr val="FF0000"/>
                </a:solidFill>
                <a:effectLst>
                  <a:outerShdw blurRad="38100" dist="38100" dir="2700000" algn="tl">
                    <a:srgbClr val="000000">
                      <a:alpha val="43137"/>
                    </a:srgbClr>
                  </a:outerShdw>
                </a:effectLst>
              </a:rPr>
              <a:t>e per i furgoni del 15% nel 2025 e del 30% nel 2030.</a:t>
            </a:r>
          </a:p>
          <a:p>
            <a:pPr algn="ctr"/>
            <a:endParaRPr lang="it-IT" sz="2000" b="1" dirty="0">
              <a:effectLst>
                <a:outerShdw blurRad="38100" dist="38100" dir="2700000" algn="tl">
                  <a:srgbClr val="000000">
                    <a:alpha val="43137"/>
                  </a:srgbClr>
                </a:outerShdw>
              </a:effectLst>
            </a:endParaRPr>
          </a:p>
          <a:p>
            <a:pPr algn="ctr"/>
            <a:r>
              <a:rPr lang="it-IT" sz="2000" b="1" dirty="0">
                <a:effectLst>
                  <a:outerShdw blurRad="38100" dist="38100" dir="2700000" algn="tl">
                    <a:srgbClr val="000000">
                      <a:alpha val="43137"/>
                    </a:srgbClr>
                  </a:outerShdw>
                </a:effectLst>
              </a:rPr>
              <a:t>Obiettivi per le autovetture accompagnati dalla proposta di un meccanismo </a:t>
            </a:r>
          </a:p>
          <a:p>
            <a:pPr algn="ctr"/>
            <a:r>
              <a:rPr lang="it-IT" sz="2000" b="1" dirty="0">
                <a:effectLst>
                  <a:outerShdw blurRad="38100" dist="38100" dir="2700000" algn="tl">
                    <a:srgbClr val="000000">
                      <a:alpha val="43137"/>
                    </a:srgbClr>
                  </a:outerShdw>
                </a:effectLst>
              </a:rPr>
              <a:t>di incentivi per i veicoli a basse e a zero emissioni, come le automobili </a:t>
            </a:r>
          </a:p>
          <a:p>
            <a:pPr algn="ctr"/>
            <a:r>
              <a:rPr lang="it-IT" sz="2000" b="1" dirty="0">
                <a:effectLst>
                  <a:outerShdw blurRad="38100" dist="38100" dir="2700000" algn="tl">
                    <a:srgbClr val="000000">
                      <a:alpha val="43137"/>
                    </a:srgbClr>
                  </a:outerShdw>
                </a:effectLst>
              </a:rPr>
              <a:t>completamente elettriche o i veicoli ibridi ricaricabili, al fine di </a:t>
            </a:r>
          </a:p>
          <a:p>
            <a:pPr algn="ctr"/>
            <a:r>
              <a:rPr lang="it-IT" sz="2000" b="1" dirty="0">
                <a:effectLst>
                  <a:outerShdw blurRad="38100" dist="38100" dir="2700000" algn="tl">
                    <a:srgbClr val="000000">
                      <a:alpha val="43137"/>
                    </a:srgbClr>
                  </a:outerShdw>
                </a:effectLst>
              </a:rPr>
              <a:t>addivenire al 35% di tali mezzi immatricolati nel 2030.</a:t>
            </a:r>
          </a:p>
        </p:txBody>
      </p:sp>
    </p:spTree>
    <p:extLst>
      <p:ext uri="{BB962C8B-B14F-4D97-AF65-F5344CB8AC3E}">
        <p14:creationId xmlns:p14="http://schemas.microsoft.com/office/powerpoint/2010/main" val="209069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14</a:t>
            </a:fld>
            <a:endParaRPr lang="it-IT"/>
          </a:p>
        </p:txBody>
      </p:sp>
      <p:sp>
        <p:nvSpPr>
          <p:cNvPr id="3" name="CasellaDiTesto 2">
            <a:extLst>
              <a:ext uri="{FF2B5EF4-FFF2-40B4-BE49-F238E27FC236}">
                <a16:creationId xmlns:a16="http://schemas.microsoft.com/office/drawing/2014/main" id="{A9323FB9-D9F4-45C1-A673-EE53DF8EDB70}"/>
              </a:ext>
            </a:extLst>
          </p:cNvPr>
          <p:cNvSpPr txBox="1"/>
          <p:nvPr/>
        </p:nvSpPr>
        <p:spPr>
          <a:xfrm>
            <a:off x="-30657" y="1196752"/>
            <a:ext cx="9143999" cy="1938992"/>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Gli obiettivi al 2030 dovrebbero pertanto determinare:</a:t>
            </a:r>
          </a:p>
          <a:p>
            <a:pPr lvl="0" algn="ctr"/>
            <a:r>
              <a:rPr lang="it-IT" sz="2000" dirty="0"/>
              <a:t> - </a:t>
            </a:r>
            <a:r>
              <a:rPr lang="it-IT" sz="2000" b="1" dirty="0">
                <a:effectLst>
                  <a:outerShdw blurRad="38100" dist="38100" dir="2700000" algn="tl">
                    <a:srgbClr val="000000">
                      <a:alpha val="43137"/>
                    </a:srgbClr>
                  </a:outerShdw>
                </a:effectLst>
              </a:rPr>
              <a:t>ricadute positive sulle filiere industriali che forniscono componenti e sistemi </a:t>
            </a:r>
          </a:p>
          <a:p>
            <a:pPr lvl="0" algn="ctr"/>
            <a:r>
              <a:rPr lang="it-IT" sz="2000" b="1" dirty="0">
                <a:effectLst>
                  <a:outerShdw blurRad="38100" dist="38100" dir="2700000" algn="tl">
                    <a:srgbClr val="000000">
                      <a:alpha val="43137"/>
                    </a:srgbClr>
                  </a:outerShdw>
                </a:effectLst>
              </a:rPr>
              <a:t>per la produzione elettrica e termica con fonti rinnovabili;</a:t>
            </a:r>
          </a:p>
          <a:p>
            <a:pPr lvl="0" algn="ctr"/>
            <a:r>
              <a:rPr lang="it-IT" sz="2000" b="1" dirty="0">
                <a:effectLst>
                  <a:outerShdw blurRad="38100" dist="38100" dir="2700000" algn="tl">
                    <a:srgbClr val="000000">
                      <a:alpha val="43137"/>
                    </a:srgbClr>
                  </a:outerShdw>
                </a:effectLst>
              </a:rPr>
              <a:t>- lo sviluppo di produzioni innovative (accumuli elettrochimici, biometano, biocarburanti), con il biometano in grado di coprire per intero la quota di GNL destinata ad alimentare il trasporto marittimo (50%) e pesante su strada (30%).</a:t>
            </a:r>
          </a:p>
        </p:txBody>
      </p:sp>
      <p:sp>
        <p:nvSpPr>
          <p:cNvPr id="5" name="CasellaDiTesto 4">
            <a:extLst>
              <a:ext uri="{FF2B5EF4-FFF2-40B4-BE49-F238E27FC236}">
                <a16:creationId xmlns:a16="http://schemas.microsoft.com/office/drawing/2014/main" id="{ABFFCC54-A7EC-4DFB-8B56-0C26F0EE4F91}"/>
              </a:ext>
            </a:extLst>
          </p:cNvPr>
          <p:cNvSpPr txBox="1"/>
          <p:nvPr/>
        </p:nvSpPr>
        <p:spPr>
          <a:xfrm>
            <a:off x="-48482" y="3630508"/>
            <a:ext cx="9143998" cy="1938992"/>
          </a:xfrm>
          <a:prstGeom prst="rect">
            <a:avLst/>
          </a:prstGeom>
          <a:noFill/>
        </p:spPr>
        <p:txBody>
          <a:bodyPr wrap="square" rtlCol="0">
            <a:spAutoFit/>
          </a:bodyPr>
          <a:lstStyle/>
          <a:p>
            <a:pPr algn="ctr"/>
            <a:r>
              <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Sostanziali saranno in particolare i cambiamenti in due comparti del trasporto:</a:t>
            </a:r>
          </a:p>
          <a:p>
            <a:pPr algn="ctr"/>
            <a:endPar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342900" indent="-342900" algn="ctr">
              <a:buFontTx/>
              <a:buChar char="-"/>
            </a:pPr>
            <a:r>
              <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automotive </a:t>
            </a:r>
          </a:p>
          <a:p>
            <a:pPr marL="342900" indent="-342900" algn="ctr">
              <a:buFontTx/>
              <a:buChar char="-"/>
            </a:pPr>
            <a:r>
              <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downstream petrolifero  </a:t>
            </a:r>
          </a:p>
          <a:p>
            <a:pPr algn="ctr"/>
            <a:endPar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che dovranno profondamente ristrutturarsi.</a:t>
            </a:r>
            <a:endParaRPr lang="it-IT" sz="2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15</a:t>
            </a:fld>
            <a:endParaRPr lang="it-IT"/>
          </a:p>
        </p:txBody>
      </p:sp>
      <p:sp>
        <p:nvSpPr>
          <p:cNvPr id="3" name="CasellaDiTesto 2">
            <a:extLst>
              <a:ext uri="{FF2B5EF4-FFF2-40B4-BE49-F238E27FC236}">
                <a16:creationId xmlns:a16="http://schemas.microsoft.com/office/drawing/2014/main" id="{8623B4E6-93CD-4F35-9383-3C96A609F637}"/>
              </a:ext>
            </a:extLst>
          </p:cNvPr>
          <p:cNvSpPr txBox="1"/>
          <p:nvPr/>
        </p:nvSpPr>
        <p:spPr>
          <a:xfrm>
            <a:off x="0" y="1052736"/>
            <a:ext cx="9144000" cy="2246769"/>
          </a:xfrm>
          <a:prstGeom prst="rect">
            <a:avLst/>
          </a:prstGeom>
          <a:noFill/>
        </p:spPr>
        <p:txBody>
          <a:bodyPr wrap="square" rtlCol="0">
            <a:spAutoFit/>
          </a:bodyPr>
          <a:lstStyle/>
          <a:p>
            <a:pPr algn="ctr"/>
            <a:r>
              <a:rPr lang="it-IT" sz="2000" b="1" dirty="0" err="1">
                <a:effectLst>
                  <a:outerShdw blurRad="38100" dist="38100" dir="2700000" algn="tl">
                    <a:srgbClr val="000000">
                      <a:alpha val="43137"/>
                    </a:srgbClr>
                  </a:outerShdw>
                </a:effectLst>
              </a:rPr>
              <a:t>Nell’automotive</a:t>
            </a:r>
            <a:r>
              <a:rPr lang="it-IT" sz="2000" b="1" dirty="0">
                <a:effectLst>
                  <a:outerShdw blurRad="38100" dist="38100" dir="2700000" algn="tl">
                    <a:srgbClr val="000000">
                      <a:alpha val="43137"/>
                    </a:srgbClr>
                  </a:outerShdw>
                </a:effectLst>
              </a:rPr>
              <a:t> la transizione sarà facilitata e resa meno costosa dalla disponibilità di piattaforme unificate, che permettono di realizzare vetture totalmente diverse </a:t>
            </a:r>
          </a:p>
          <a:p>
            <a:pPr algn="ctr"/>
            <a:r>
              <a:rPr lang="it-IT" sz="2000" b="1" dirty="0">
                <a:effectLst>
                  <a:outerShdw blurRad="38100" dist="38100" dir="2700000" algn="tl">
                    <a:srgbClr val="000000">
                      <a:alpha val="43137"/>
                    </a:srgbClr>
                  </a:outerShdw>
                </a:effectLst>
              </a:rPr>
              <a:t>per tutti i marchi con pezzi standard, di cui Volkswagen è stata pioniera con: </a:t>
            </a:r>
          </a:p>
          <a:p>
            <a:pPr algn="ctr"/>
            <a:r>
              <a:rPr lang="it-IT" sz="2000" b="1" dirty="0">
                <a:effectLst>
                  <a:outerShdw blurRad="38100" dist="38100" dir="2700000" algn="tl">
                    <a:srgbClr val="000000">
                      <a:alpha val="43137"/>
                    </a:srgbClr>
                  </a:outerShdw>
                </a:effectLst>
              </a:rPr>
              <a:t>la piattaforma </a:t>
            </a:r>
            <a:r>
              <a:rPr lang="it-IT" sz="2000" b="1" dirty="0" err="1">
                <a:effectLst>
                  <a:outerShdw blurRad="38100" dist="38100" dir="2700000" algn="tl">
                    <a:srgbClr val="000000">
                      <a:alpha val="43137"/>
                    </a:srgbClr>
                  </a:outerShdw>
                </a:effectLst>
              </a:rPr>
              <a:t>Mqb</a:t>
            </a:r>
            <a:r>
              <a:rPr lang="it-IT" sz="2000" b="1" dirty="0">
                <a:effectLst>
                  <a:outerShdw blurRad="38100" dist="38100" dir="2700000" algn="tl">
                    <a:srgbClr val="000000">
                      <a:alpha val="43137"/>
                    </a:srgbClr>
                  </a:outerShdw>
                </a:effectLst>
              </a:rPr>
              <a:t> (</a:t>
            </a:r>
            <a:r>
              <a:rPr lang="it-IT" sz="2000" b="1" i="1" dirty="0" err="1">
                <a:effectLst>
                  <a:outerShdw blurRad="38100" dist="38100" dir="2700000" algn="tl">
                    <a:srgbClr val="000000">
                      <a:alpha val="43137"/>
                    </a:srgbClr>
                  </a:outerShdw>
                </a:effectLst>
              </a:rPr>
              <a:t>Modularer</a:t>
            </a:r>
            <a:r>
              <a:rPr lang="it-IT" sz="2000" b="1" i="1" dirty="0">
                <a:effectLst>
                  <a:outerShdw blurRad="38100" dist="38100" dir="2700000" algn="tl">
                    <a:srgbClr val="000000">
                      <a:alpha val="43137"/>
                    </a:srgbClr>
                  </a:outerShdw>
                </a:effectLst>
              </a:rPr>
              <a:t> </a:t>
            </a:r>
            <a:r>
              <a:rPr lang="it-IT" sz="2000" b="1" i="1" dirty="0" err="1">
                <a:effectLst>
                  <a:outerShdw blurRad="38100" dist="38100" dir="2700000" algn="tl">
                    <a:srgbClr val="000000">
                      <a:alpha val="43137"/>
                    </a:srgbClr>
                  </a:outerShdw>
                </a:effectLst>
              </a:rPr>
              <a:t>Querbaukasten</a:t>
            </a:r>
            <a:r>
              <a:rPr lang="it-IT" sz="2000" b="1" dirty="0">
                <a:effectLst>
                  <a:outerShdw blurRad="38100" dist="38100" dir="2700000" algn="tl">
                    <a:srgbClr val="000000">
                      <a:alpha val="43137"/>
                    </a:srgbClr>
                  </a:outerShdw>
                </a:effectLst>
              </a:rPr>
              <a:t>), </a:t>
            </a:r>
          </a:p>
          <a:p>
            <a:pPr algn="ctr"/>
            <a:r>
              <a:rPr lang="it-IT" sz="2000" b="1" dirty="0">
                <a:effectLst>
                  <a:outerShdw blurRad="38100" dist="38100" dir="2700000" algn="tl">
                    <a:srgbClr val="000000">
                      <a:alpha val="43137"/>
                    </a:srgbClr>
                  </a:outerShdw>
                </a:effectLst>
              </a:rPr>
              <a:t>dalla quale è stata derivata la </a:t>
            </a:r>
            <a:r>
              <a:rPr lang="it-IT" sz="2000" b="1" dirty="0" err="1">
                <a:effectLst>
                  <a:outerShdw blurRad="38100" dist="38100" dir="2700000" algn="tl">
                    <a:srgbClr val="000000">
                      <a:alpha val="43137"/>
                    </a:srgbClr>
                  </a:outerShdw>
                </a:effectLst>
              </a:rPr>
              <a:t>Meb</a:t>
            </a:r>
            <a:r>
              <a:rPr lang="it-IT" sz="2000" b="1" dirty="0">
                <a:effectLst>
                  <a:outerShdw blurRad="38100" dist="38100" dir="2700000" algn="tl">
                    <a:srgbClr val="000000">
                      <a:alpha val="43137"/>
                    </a:srgbClr>
                  </a:outerShdw>
                </a:effectLst>
              </a:rPr>
              <a:t> (</a:t>
            </a:r>
            <a:r>
              <a:rPr lang="it-IT" sz="2000" b="1" i="1" dirty="0" err="1">
                <a:effectLst>
                  <a:outerShdw blurRad="38100" dist="38100" dir="2700000" algn="tl">
                    <a:srgbClr val="000000">
                      <a:alpha val="43137"/>
                    </a:srgbClr>
                  </a:outerShdw>
                </a:effectLst>
              </a:rPr>
              <a:t>Modularer</a:t>
            </a:r>
            <a:r>
              <a:rPr lang="it-IT" sz="2000" b="1" i="1" dirty="0">
                <a:effectLst>
                  <a:outerShdw blurRad="38100" dist="38100" dir="2700000" algn="tl">
                    <a:srgbClr val="000000">
                      <a:alpha val="43137"/>
                    </a:srgbClr>
                  </a:outerShdw>
                </a:effectLst>
              </a:rPr>
              <a:t> </a:t>
            </a:r>
            <a:r>
              <a:rPr lang="it-IT" sz="2000" b="1" i="1" dirty="0" err="1">
                <a:effectLst>
                  <a:outerShdw blurRad="38100" dist="38100" dir="2700000" algn="tl">
                    <a:srgbClr val="000000">
                      <a:alpha val="43137"/>
                    </a:srgbClr>
                  </a:outerShdw>
                </a:effectLst>
              </a:rPr>
              <a:t>Elektrorbaukasten</a:t>
            </a:r>
            <a:r>
              <a:rPr lang="it-IT" sz="2000" b="1" dirty="0">
                <a:effectLst>
                  <a:outerShdw blurRad="38100" dist="38100" dir="2700000" algn="tl">
                    <a:srgbClr val="000000">
                      <a:alpha val="43137"/>
                    </a:srgbClr>
                  </a:outerShdw>
                </a:effectLst>
              </a:rPr>
              <a:t>). </a:t>
            </a:r>
          </a:p>
          <a:p>
            <a:pPr algn="ctr"/>
            <a:r>
              <a:rPr lang="it-IT" sz="2000" b="1" dirty="0">
                <a:effectLst>
                  <a:outerShdw blurRad="38100" dist="38100" dir="2700000" algn="tl">
                    <a:srgbClr val="000000">
                      <a:alpha val="43137"/>
                    </a:srgbClr>
                  </a:outerShdw>
                </a:effectLst>
              </a:rPr>
              <a:t>Nello stabilimento di Zwickau, già nel 2020 la </a:t>
            </a:r>
            <a:r>
              <a:rPr lang="it-IT" sz="2000" b="1" dirty="0" err="1">
                <a:effectLst>
                  <a:outerShdw blurRad="38100" dist="38100" dir="2700000" algn="tl">
                    <a:srgbClr val="000000">
                      <a:alpha val="43137"/>
                    </a:srgbClr>
                  </a:outerShdw>
                </a:effectLst>
              </a:rPr>
              <a:t>Meb</a:t>
            </a:r>
            <a:r>
              <a:rPr lang="it-IT" sz="2000" b="1" dirty="0">
                <a:effectLst>
                  <a:outerShdw blurRad="38100" dist="38100" dir="2700000" algn="tl">
                    <a:srgbClr val="000000">
                      <a:alpha val="43137"/>
                    </a:srgbClr>
                  </a:outerShdw>
                </a:effectLst>
              </a:rPr>
              <a:t> dovrebbe produrre </a:t>
            </a:r>
            <a:r>
              <a:rPr lang="it-IT" sz="2000" b="1" dirty="0" err="1">
                <a:effectLst>
                  <a:outerShdw blurRad="38100" dist="38100" dir="2700000" algn="tl">
                    <a:srgbClr val="000000">
                      <a:alpha val="43137"/>
                    </a:srgbClr>
                  </a:outerShdw>
                </a:effectLst>
              </a:rPr>
              <a:t>la“VwI,D,Neo</a:t>
            </a:r>
            <a:r>
              <a:rPr lang="it-IT" sz="2000" b="1" dirty="0">
                <a:effectLst>
                  <a:outerShdw blurRad="38100" dist="38100" dir="2700000" algn="tl">
                    <a:srgbClr val="000000">
                      <a:alpha val="43137"/>
                    </a:srgbClr>
                  </a:outerShdw>
                </a:effectLst>
              </a:rPr>
              <a:t>” a  un prezzo intorno a 25.000 euro, quanto una Golf diesel molto accessoriata.</a:t>
            </a:r>
          </a:p>
        </p:txBody>
      </p:sp>
      <p:sp>
        <p:nvSpPr>
          <p:cNvPr id="5" name="CasellaDiTesto 4">
            <a:extLst>
              <a:ext uri="{FF2B5EF4-FFF2-40B4-BE49-F238E27FC236}">
                <a16:creationId xmlns:a16="http://schemas.microsoft.com/office/drawing/2014/main" id="{72827691-0DD9-4119-96BD-0DAEBB2C20B0}"/>
              </a:ext>
            </a:extLst>
          </p:cNvPr>
          <p:cNvSpPr txBox="1"/>
          <p:nvPr/>
        </p:nvSpPr>
        <p:spPr>
          <a:xfrm>
            <a:off x="0" y="3558496"/>
            <a:ext cx="9143999" cy="1015663"/>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Per l’auto elettrica e a guida autonoma la Volkswagen ha deciso un piano di investimenti di 44 miliardi di euro, da confrontarsi con i 9 miliardi annunciati </a:t>
            </a:r>
          </a:p>
          <a:p>
            <a:pPr algn="ctr"/>
            <a:r>
              <a:rPr lang="it-IT" sz="2000" b="1" dirty="0">
                <a:effectLst>
                  <a:outerShdw blurRad="38100" dist="38100" dir="2700000" algn="tl">
                    <a:srgbClr val="000000">
                      <a:alpha val="43137"/>
                    </a:srgbClr>
                  </a:outerShdw>
                </a:effectLst>
              </a:rPr>
              <a:t>da FCA, che oltre tutto non dispone di una piattaforma.</a:t>
            </a:r>
          </a:p>
        </p:txBody>
      </p:sp>
      <p:sp>
        <p:nvSpPr>
          <p:cNvPr id="6" name="CasellaDiTesto 5">
            <a:extLst>
              <a:ext uri="{FF2B5EF4-FFF2-40B4-BE49-F238E27FC236}">
                <a16:creationId xmlns:a16="http://schemas.microsoft.com/office/drawing/2014/main" id="{86347794-B3D0-42BF-8D0A-4CF5B0819443}"/>
              </a:ext>
            </a:extLst>
          </p:cNvPr>
          <p:cNvSpPr txBox="1"/>
          <p:nvPr/>
        </p:nvSpPr>
        <p:spPr>
          <a:xfrm>
            <a:off x="0" y="5079020"/>
            <a:ext cx="9144000" cy="1323439"/>
          </a:xfrm>
          <a:prstGeom prst="rect">
            <a:avLst/>
          </a:prstGeom>
          <a:noFill/>
        </p:spPr>
        <p:txBody>
          <a:bodyPr wrap="square" rtlCol="0">
            <a:spAutoFit/>
          </a:bodyPr>
          <a:lstStyle/>
          <a:p>
            <a:pPr algn="ctr"/>
            <a:r>
              <a:rPr lang="it-IT" sz="2000" b="1" dirty="0">
                <a:solidFill>
                  <a:srgbClr val="FF0000"/>
                </a:solidFill>
                <a:effectLst>
                  <a:outerShdw blurRad="38100" dist="38100" dir="2700000" algn="tl">
                    <a:srgbClr val="000000">
                      <a:alpha val="43137"/>
                    </a:srgbClr>
                  </a:outerShdw>
                </a:effectLst>
              </a:rPr>
              <a:t>OCCORRE QUINDI UNA POLITICA INDUSTRIALE CHE ACCOMPAGNI LA FIAT  NELLA STIPULA DI ACCORDI DI COLLABORAZIONE CON UN ALTRO COSTRUTTORE, PER EVITARE CHE PRIMA O POI SI ARRIVI ALLA SUA ACQUISIZIONE</a:t>
            </a:r>
            <a:r>
              <a:rPr lang="it-IT" sz="2000" b="1" i="1" dirty="0">
                <a:solidFill>
                  <a:srgbClr val="FF0000"/>
                </a:solidFill>
                <a:effectLst>
                  <a:outerShdw blurRad="38100" dist="38100" dir="2700000" algn="tl">
                    <a:srgbClr val="000000">
                      <a:alpha val="43137"/>
                    </a:srgbClr>
                  </a:outerShdw>
                </a:effectLst>
              </a:rPr>
              <a:t> </a:t>
            </a:r>
            <a:r>
              <a:rPr lang="it-IT" sz="2000" b="1" dirty="0">
                <a:solidFill>
                  <a:srgbClr val="FF0000"/>
                </a:solidFill>
                <a:effectLst>
                  <a:outerShdw blurRad="38100" dist="38100" dir="2700000" algn="tl">
                    <a:srgbClr val="000000">
                      <a:alpha val="43137"/>
                    </a:srgbClr>
                  </a:outerShdw>
                </a:effectLst>
              </a:rPr>
              <a:t>DA PARTE DI TERZI.</a:t>
            </a:r>
          </a:p>
          <a:p>
            <a:pPr algn="ctr"/>
            <a:endParaRPr lang="it-IT"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48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16</a:t>
            </a:fld>
            <a:endParaRPr lang="it-IT"/>
          </a:p>
        </p:txBody>
      </p:sp>
      <p:sp>
        <p:nvSpPr>
          <p:cNvPr id="3" name="CasellaDiTesto 2">
            <a:extLst>
              <a:ext uri="{FF2B5EF4-FFF2-40B4-BE49-F238E27FC236}">
                <a16:creationId xmlns:a16="http://schemas.microsoft.com/office/drawing/2014/main" id="{0EA46439-0F76-4457-84CC-5A883218B1FA}"/>
              </a:ext>
            </a:extLst>
          </p:cNvPr>
          <p:cNvSpPr txBox="1"/>
          <p:nvPr/>
        </p:nvSpPr>
        <p:spPr>
          <a:xfrm>
            <a:off x="0" y="2728793"/>
            <a:ext cx="9144000" cy="1631216"/>
          </a:xfrm>
          <a:prstGeom prst="rect">
            <a:avLst/>
          </a:prstGeom>
          <a:noFill/>
        </p:spPr>
        <p:txBody>
          <a:bodyPr wrap="square" rtlCol="0">
            <a:spAutoFit/>
          </a:bodyPr>
          <a:lstStyle/>
          <a:p>
            <a:pPr algn="ctr"/>
            <a:r>
              <a:rPr lang="it-IT" sz="2000" b="1" dirty="0">
                <a:solidFill>
                  <a:srgbClr val="FF0000"/>
                </a:solidFill>
                <a:effectLst>
                  <a:outerShdw blurRad="38100" dist="38100" dir="2700000" algn="tl">
                    <a:srgbClr val="000000">
                      <a:alpha val="43137"/>
                    </a:srgbClr>
                  </a:outerShdw>
                </a:effectLst>
              </a:rPr>
              <a:t>SARÀ QUESTO COMPARTO A RICHIEDERE LA PIÙ TEMPESTIVA </a:t>
            </a:r>
          </a:p>
          <a:p>
            <a:pPr algn="ctr"/>
            <a:r>
              <a:rPr lang="it-IT" sz="2000" b="1" dirty="0">
                <a:solidFill>
                  <a:srgbClr val="FF0000"/>
                </a:solidFill>
                <a:effectLst>
                  <a:outerShdw blurRad="38100" dist="38100" dir="2700000" algn="tl">
                    <a:srgbClr val="000000">
                      <a:alpha val="43137"/>
                    </a:srgbClr>
                  </a:outerShdw>
                </a:effectLst>
              </a:rPr>
              <a:t>E RADICALE RISTRUTTURAZIONE PRODUTTIVA, AVENDO PRESENTE CHE</a:t>
            </a:r>
          </a:p>
          <a:p>
            <a:pPr algn="ctr"/>
            <a:r>
              <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UN’AUTO A COMBUSTIONE INTERNA HA MIGLIAIA DI COMPONENTI, </a:t>
            </a:r>
          </a:p>
          <a:p>
            <a:pPr algn="ctr"/>
            <a:r>
              <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UNA ELETTRICA CIRCA UN CENTINAIO  E, QUANDO SARÀ COMPETITIVA, </a:t>
            </a:r>
          </a:p>
          <a:p>
            <a:pPr algn="ctr"/>
            <a:r>
              <a:rPr lang="it-IT"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UN QUINTO DELLA CATENA DEL VALORE VERRÀ ASSORBITO DALLA BATTERIA.</a:t>
            </a:r>
            <a:endParaRPr lang="it-IT" sz="2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A3E15DD4-5B76-4229-A0AB-AB3CBA862BC4}"/>
              </a:ext>
            </a:extLst>
          </p:cNvPr>
          <p:cNvSpPr txBox="1"/>
          <p:nvPr/>
        </p:nvSpPr>
        <p:spPr>
          <a:xfrm>
            <a:off x="0" y="1412493"/>
            <a:ext cx="9144000" cy="1292662"/>
          </a:xfrm>
          <a:prstGeom prst="rect">
            <a:avLst/>
          </a:prstGeom>
          <a:noFill/>
        </p:spPr>
        <p:txBody>
          <a:bodyPr wrap="square" rtlCol="0">
            <a:spAutoFit/>
          </a:bodyPr>
          <a:lstStyle/>
          <a:p>
            <a:pPr lvl="0" algn="ctr"/>
            <a:r>
              <a:rPr lang="it-IT" sz="2000" b="1" dirty="0">
                <a:solidFill>
                  <a:srgbClr val="FF0000"/>
                </a:solidFill>
                <a:effectLst>
                  <a:outerShdw blurRad="38100" dist="38100" dir="2700000" algn="tl">
                    <a:srgbClr val="000000">
                      <a:alpha val="43137"/>
                    </a:srgbClr>
                  </a:outerShdw>
                </a:effectLst>
              </a:rPr>
              <a:t>NELLA COMPONENTISTICA, IN ITALIA LA SOLA PRODUZIONE DI MOTORI DIESEL, </a:t>
            </a:r>
          </a:p>
          <a:p>
            <a:pPr lvl="0" algn="ctr"/>
            <a:r>
              <a:rPr lang="it-IT" sz="2000" b="1" dirty="0">
                <a:solidFill>
                  <a:srgbClr val="FF0000"/>
                </a:solidFill>
                <a:effectLst>
                  <a:outerShdw blurRad="38100" dist="38100" dir="2700000" algn="tl">
                    <a:srgbClr val="000000">
                      <a:alpha val="43137"/>
                    </a:srgbClr>
                  </a:outerShdw>
                </a:effectLst>
              </a:rPr>
              <a:t>INDOTTO COMPRESO, VALE OLTRE 5 MILIARDI DI EURO E NEL COMPLESSO  </a:t>
            </a:r>
          </a:p>
          <a:p>
            <a:pPr lvl="0" algn="ctr"/>
            <a:r>
              <a:rPr lang="it-IT" sz="2000" b="1" dirty="0">
                <a:solidFill>
                  <a:srgbClr val="FF0000"/>
                </a:solidFill>
                <a:effectLst>
                  <a:outerShdw blurRad="38100" dist="38100" dir="2700000" algn="tl">
                    <a:srgbClr val="000000">
                      <a:alpha val="43137"/>
                    </a:srgbClr>
                  </a:outerShdw>
                </a:effectLst>
              </a:rPr>
              <a:t>L’ESPORTAZIONE DI MOTORI E COMPONENTI È PARI A QUASI 4 MILIARDI ALL’ANNO.  </a:t>
            </a:r>
          </a:p>
          <a:p>
            <a:pPr algn="ctr"/>
            <a:endParaRPr lang="it-IT" dirty="0">
              <a:solidFill>
                <a:srgbClr val="FF0000"/>
              </a:solidFill>
            </a:endParaRPr>
          </a:p>
        </p:txBody>
      </p:sp>
      <p:sp>
        <p:nvSpPr>
          <p:cNvPr id="7" name="CasellaDiTesto 6">
            <a:extLst>
              <a:ext uri="{FF2B5EF4-FFF2-40B4-BE49-F238E27FC236}">
                <a16:creationId xmlns:a16="http://schemas.microsoft.com/office/drawing/2014/main" id="{52A5C8CE-152C-4A11-A106-01C78E3303CA}"/>
              </a:ext>
            </a:extLst>
          </p:cNvPr>
          <p:cNvSpPr txBox="1"/>
          <p:nvPr/>
        </p:nvSpPr>
        <p:spPr>
          <a:xfrm>
            <a:off x="9664" y="5157192"/>
            <a:ext cx="9134336" cy="369332"/>
          </a:xfrm>
          <a:prstGeom prst="rect">
            <a:avLst/>
          </a:prstGeom>
          <a:noFill/>
        </p:spPr>
        <p:txBody>
          <a:bodyPr wrap="square" rtlCol="0">
            <a:spAutoFit/>
          </a:bodyPr>
          <a:lstStyle/>
          <a:p>
            <a:endParaRPr lang="it-IT" dirty="0"/>
          </a:p>
        </p:txBody>
      </p:sp>
      <p:sp>
        <p:nvSpPr>
          <p:cNvPr id="8" name="CasellaDiTesto 7">
            <a:extLst>
              <a:ext uri="{FF2B5EF4-FFF2-40B4-BE49-F238E27FC236}">
                <a16:creationId xmlns:a16="http://schemas.microsoft.com/office/drawing/2014/main" id="{EB71A35F-22C5-471F-96A3-3732A747CE3D}"/>
              </a:ext>
            </a:extLst>
          </p:cNvPr>
          <p:cNvSpPr txBox="1"/>
          <p:nvPr/>
        </p:nvSpPr>
        <p:spPr>
          <a:xfrm>
            <a:off x="0" y="4725134"/>
            <a:ext cx="9124671" cy="1631216"/>
          </a:xfrm>
          <a:prstGeom prst="rect">
            <a:avLst/>
          </a:prstGeom>
          <a:noFill/>
        </p:spPr>
        <p:txBody>
          <a:bodyPr wrap="square" rtlCol="0">
            <a:spAutoFit/>
          </a:bodyPr>
          <a:lstStyle/>
          <a:p>
            <a:pPr algn="ctr"/>
            <a:r>
              <a:rPr lang="it-IT" sz="2000" b="1" dirty="0">
                <a:solidFill>
                  <a:srgbClr val="FF0000"/>
                </a:solidFill>
                <a:effectLst>
                  <a:outerShdw blurRad="38100" dist="38100" dir="2700000" algn="tl">
                    <a:srgbClr val="000000">
                      <a:alpha val="43137"/>
                    </a:srgbClr>
                  </a:outerShdw>
                </a:effectLst>
              </a:rPr>
              <a:t>SOLO CON IL SUCCESSO DELL’INIZIATIVA DEL MISE (</a:t>
            </a:r>
            <a:r>
              <a:rPr lang="it-IT" sz="2000" b="1" i="1" dirty="0">
                <a:solidFill>
                  <a:srgbClr val="FF0000"/>
                </a:solidFill>
                <a:effectLst>
                  <a:outerShdw blurRad="38100" dist="38100" dir="2700000" algn="tl">
                    <a:srgbClr val="000000">
                      <a:alpha val="43137"/>
                    </a:srgbClr>
                  </a:outerShdw>
                </a:effectLst>
              </a:rPr>
              <a:t>INVITO A MANIFESTARE INTERESSE PER UN PROGETTO SU SCALA EUROPEA SULLA PROGETTAZIONE E PRODUZIONE DI CELLE E MODULI DI BATTERIA DI NUOVA GENERAZIONE</a:t>
            </a:r>
            <a:r>
              <a:rPr lang="it-IT" sz="2000" b="1" dirty="0">
                <a:solidFill>
                  <a:srgbClr val="FF0000"/>
                </a:solidFill>
                <a:effectLst>
                  <a:outerShdw blurRad="38100" dist="38100" dir="2700000" algn="tl">
                    <a:srgbClr val="000000">
                      <a:alpha val="43137"/>
                    </a:srgbClr>
                  </a:outerShdw>
                </a:effectLst>
              </a:rPr>
              <a:t>) L’ITALIA</a:t>
            </a:r>
          </a:p>
          <a:p>
            <a:pPr algn="ctr"/>
            <a:r>
              <a:rPr lang="it-IT" sz="2000" b="1" dirty="0">
                <a:solidFill>
                  <a:srgbClr val="FF0000"/>
                </a:solidFill>
                <a:effectLst>
                  <a:outerShdw blurRad="38100" dist="38100" dir="2700000" algn="tl">
                    <a:srgbClr val="000000">
                      <a:alpha val="43137"/>
                    </a:srgbClr>
                  </a:outerShdw>
                </a:effectLst>
              </a:rPr>
              <a:t>NE SARÀ SOLO IN PARTE TRIBUTARIA ALL’ ESTERO.</a:t>
            </a:r>
          </a:p>
          <a:p>
            <a:pPr algn="ctr"/>
            <a:endParaRPr lang="it-IT"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4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17</a:t>
            </a:fld>
            <a:endParaRPr lang="it-IT"/>
          </a:p>
        </p:txBody>
      </p:sp>
      <p:pic>
        <p:nvPicPr>
          <p:cNvPr id="9" name="Immagine 8">
            <a:extLst>
              <a:ext uri="{FF2B5EF4-FFF2-40B4-BE49-F238E27FC236}">
                <a16:creationId xmlns:a16="http://schemas.microsoft.com/office/drawing/2014/main" id="{A104C18C-C3E3-46AE-B3DF-633FC18C093C}"/>
              </a:ext>
            </a:extLst>
          </p:cNvPr>
          <p:cNvPicPr/>
          <p:nvPr/>
        </p:nvPicPr>
        <p:blipFill>
          <a:blip r:embed="rId2"/>
          <a:stretch>
            <a:fillRect/>
          </a:stretch>
        </p:blipFill>
        <p:spPr>
          <a:xfrm>
            <a:off x="899592" y="1495889"/>
            <a:ext cx="5428615" cy="3538800"/>
          </a:xfrm>
          <a:prstGeom prst="rect">
            <a:avLst/>
          </a:prstGeom>
        </p:spPr>
      </p:pic>
      <p:sp>
        <p:nvSpPr>
          <p:cNvPr id="10" name="CasellaDiTesto 9">
            <a:extLst>
              <a:ext uri="{FF2B5EF4-FFF2-40B4-BE49-F238E27FC236}">
                <a16:creationId xmlns:a16="http://schemas.microsoft.com/office/drawing/2014/main" id="{137B922B-F96E-4DB9-B0E1-EF8EBA8E120A}"/>
              </a:ext>
            </a:extLst>
          </p:cNvPr>
          <p:cNvSpPr txBox="1"/>
          <p:nvPr/>
        </p:nvSpPr>
        <p:spPr>
          <a:xfrm>
            <a:off x="15127" y="872061"/>
            <a:ext cx="9143999" cy="400110"/>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QUOTA DI “ITALIANITÀ” NELLA FILIERA DELL’AUTO ELETTRICA, 2017 </a:t>
            </a:r>
          </a:p>
        </p:txBody>
      </p:sp>
      <p:sp>
        <p:nvSpPr>
          <p:cNvPr id="11" name="CasellaDiTesto 10">
            <a:extLst>
              <a:ext uri="{FF2B5EF4-FFF2-40B4-BE49-F238E27FC236}">
                <a16:creationId xmlns:a16="http://schemas.microsoft.com/office/drawing/2014/main" id="{89EAC111-63C8-4706-84BA-B13487382D06}"/>
              </a:ext>
            </a:extLst>
          </p:cNvPr>
          <p:cNvSpPr txBox="1"/>
          <p:nvPr/>
        </p:nvSpPr>
        <p:spPr>
          <a:xfrm>
            <a:off x="899592" y="5057869"/>
            <a:ext cx="6098684"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Fonte: The European House – </a:t>
            </a:r>
            <a:r>
              <a:rPr lang="en-US" b="1" dirty="0" err="1">
                <a:effectLst>
                  <a:outerShdw blurRad="38100" dist="38100" dir="2700000" algn="tl">
                    <a:srgbClr val="000000">
                      <a:alpha val="43137"/>
                    </a:srgbClr>
                  </a:outerShdw>
                </a:effectLst>
              </a:rPr>
              <a:t>Ambrosetti</a:t>
            </a:r>
            <a:r>
              <a:rPr lang="en-US" b="1" dirty="0">
                <a:effectLst>
                  <a:outerShdw blurRad="38100" dist="38100" dir="2700000" algn="tl">
                    <a:srgbClr val="000000">
                      <a:alpha val="43137"/>
                    </a:srgbClr>
                  </a:outerShdw>
                </a:effectLst>
              </a:rPr>
              <a:t> </a:t>
            </a:r>
            <a:endParaRPr lang="it-IT" b="1" dirty="0">
              <a:effectLst>
                <a:outerShdw blurRad="38100" dist="38100" dir="2700000" algn="tl">
                  <a:srgbClr val="000000">
                    <a:alpha val="43137"/>
                  </a:srgbClr>
                </a:outerShdw>
              </a:effectLst>
            </a:endParaRPr>
          </a:p>
        </p:txBody>
      </p:sp>
      <p:sp>
        <p:nvSpPr>
          <p:cNvPr id="12" name="CasellaDiTesto 11">
            <a:extLst>
              <a:ext uri="{FF2B5EF4-FFF2-40B4-BE49-F238E27FC236}">
                <a16:creationId xmlns:a16="http://schemas.microsoft.com/office/drawing/2014/main" id="{A5AB3896-CF97-49A3-A010-549BD7BEA7E2}"/>
              </a:ext>
            </a:extLst>
          </p:cNvPr>
          <p:cNvSpPr txBox="1"/>
          <p:nvPr/>
        </p:nvSpPr>
        <p:spPr>
          <a:xfrm>
            <a:off x="0" y="5485502"/>
            <a:ext cx="9143998" cy="707886"/>
          </a:xfrm>
          <a:prstGeom prst="rect">
            <a:avLst/>
          </a:prstGeom>
          <a:noFill/>
        </p:spPr>
        <p:txBody>
          <a:bodyPr wrap="square" rtlCol="0">
            <a:spAutoFit/>
          </a:bodyPr>
          <a:lstStyle/>
          <a:p>
            <a:pPr algn="ctr"/>
            <a:r>
              <a:rPr lang="it-IT" sz="2000" b="1" dirty="0"/>
              <a:t>Per l’insieme dei settori di attività indicati in Figura, con una produzione </a:t>
            </a:r>
          </a:p>
          <a:p>
            <a:pPr algn="ctr"/>
            <a:r>
              <a:rPr lang="it-IT" sz="2000" b="1" dirty="0"/>
              <a:t>di 6 milioni di veicoli a batteria si potrebbero toccare i 120 miliardi nel 2030</a:t>
            </a:r>
            <a:r>
              <a:rPr lang="it-IT" sz="2000" dirty="0"/>
              <a:t>. </a:t>
            </a:r>
          </a:p>
        </p:txBody>
      </p:sp>
      <p:sp>
        <p:nvSpPr>
          <p:cNvPr id="2" name="CasellaDiTesto 1">
            <a:extLst>
              <a:ext uri="{FF2B5EF4-FFF2-40B4-BE49-F238E27FC236}">
                <a16:creationId xmlns:a16="http://schemas.microsoft.com/office/drawing/2014/main" id="{E1FD4A86-A257-4CA9-986A-B5B395881711}"/>
              </a:ext>
            </a:extLst>
          </p:cNvPr>
          <p:cNvSpPr txBox="1"/>
          <p:nvPr/>
        </p:nvSpPr>
        <p:spPr>
          <a:xfrm>
            <a:off x="6683896" y="2921168"/>
            <a:ext cx="1872208" cy="1015663"/>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Attualmente 800.000 occupati</a:t>
            </a:r>
          </a:p>
        </p:txBody>
      </p:sp>
    </p:spTree>
    <p:extLst>
      <p:ext uri="{BB962C8B-B14F-4D97-AF65-F5344CB8AC3E}">
        <p14:creationId xmlns:p14="http://schemas.microsoft.com/office/powerpoint/2010/main" val="23676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18</a:t>
            </a:fld>
            <a:endParaRPr lang="it-IT"/>
          </a:p>
        </p:txBody>
      </p:sp>
      <p:sp>
        <p:nvSpPr>
          <p:cNvPr id="3" name="CasellaDiTesto 2">
            <a:extLst>
              <a:ext uri="{FF2B5EF4-FFF2-40B4-BE49-F238E27FC236}">
                <a16:creationId xmlns:a16="http://schemas.microsoft.com/office/drawing/2014/main" id="{75DD2123-1B70-420E-822C-D50C9D2B8838}"/>
              </a:ext>
            </a:extLst>
          </p:cNvPr>
          <p:cNvSpPr txBox="1"/>
          <p:nvPr/>
        </p:nvSpPr>
        <p:spPr>
          <a:xfrm>
            <a:off x="0" y="1177297"/>
            <a:ext cx="9144000" cy="461665"/>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L’AUTO ELETTRICA COME OPPORTUNITÀ DI RILANCIO DEL SETTORE</a:t>
            </a:r>
          </a:p>
        </p:txBody>
      </p:sp>
      <p:sp>
        <p:nvSpPr>
          <p:cNvPr id="5" name="CasellaDiTesto 4">
            <a:extLst>
              <a:ext uri="{FF2B5EF4-FFF2-40B4-BE49-F238E27FC236}">
                <a16:creationId xmlns:a16="http://schemas.microsoft.com/office/drawing/2014/main" id="{4F7AFD3F-313E-4FA2-B875-7F911C7C2605}"/>
              </a:ext>
            </a:extLst>
          </p:cNvPr>
          <p:cNvSpPr txBox="1"/>
          <p:nvPr/>
        </p:nvSpPr>
        <p:spPr>
          <a:xfrm>
            <a:off x="-13236" y="1890689"/>
            <a:ext cx="9143999" cy="1015663"/>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Oggi in Germania e in Spagna a fronte di una nuova vettura immatricolata si producono rispettivamente 1,71 e 2,05 auto. In Francia e nel Regno Unito invece il rapporto è rispettivamente 0,81 e 0,64. </a:t>
            </a:r>
            <a:r>
              <a:rPr lang="it-IT" sz="2000" b="1" dirty="0">
                <a:solidFill>
                  <a:srgbClr val="FF0000"/>
                </a:solidFill>
                <a:effectLst>
                  <a:outerShdw blurRad="38100" dist="38100" dir="2700000" algn="tl">
                    <a:srgbClr val="000000">
                      <a:alpha val="43137"/>
                    </a:srgbClr>
                  </a:outerShdw>
                </a:effectLst>
              </a:rPr>
              <a:t>In Italia il rapporto è solo 0,39</a:t>
            </a:r>
            <a:r>
              <a:rPr lang="it-IT" sz="2000" b="1" dirty="0">
                <a:effectLst>
                  <a:outerShdw blurRad="38100" dist="38100" dir="2700000" algn="tl">
                    <a:srgbClr val="000000">
                      <a:alpha val="43137"/>
                    </a:srgbClr>
                  </a:outerShdw>
                </a:effectLst>
              </a:rPr>
              <a:t>.</a:t>
            </a:r>
          </a:p>
        </p:txBody>
      </p:sp>
      <p:sp>
        <p:nvSpPr>
          <p:cNvPr id="6" name="CasellaDiTesto 5">
            <a:extLst>
              <a:ext uri="{FF2B5EF4-FFF2-40B4-BE49-F238E27FC236}">
                <a16:creationId xmlns:a16="http://schemas.microsoft.com/office/drawing/2014/main" id="{FC681CA2-BCB9-45F5-BF44-5AA1FDCD17F2}"/>
              </a:ext>
            </a:extLst>
          </p:cNvPr>
          <p:cNvSpPr txBox="1"/>
          <p:nvPr/>
        </p:nvSpPr>
        <p:spPr>
          <a:xfrm>
            <a:off x="-6619" y="4797152"/>
            <a:ext cx="9130763" cy="1015663"/>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È quindi forte il rischio di un secondo caso Alitalia, prevenibile solo </a:t>
            </a:r>
          </a:p>
          <a:p>
            <a:pPr algn="ctr"/>
            <a:r>
              <a:rPr lang="it-IT" sz="2000" b="1" dirty="0">
                <a:effectLst>
                  <a:outerShdw blurRad="38100" dist="38100" dir="2700000" algn="tl">
                    <a:srgbClr val="000000">
                      <a:alpha val="43137"/>
                    </a:srgbClr>
                  </a:outerShdw>
                </a:effectLst>
              </a:rPr>
              <a:t>con interventi tempestivi, orientati a rilanciare il settore mediante</a:t>
            </a:r>
          </a:p>
          <a:p>
            <a:pPr algn="ctr"/>
            <a:r>
              <a:rPr lang="it-IT" sz="2000" b="1" dirty="0">
                <a:effectLst>
                  <a:outerShdw blurRad="38100" dist="38100" dir="2700000" algn="tl">
                    <a:srgbClr val="000000">
                      <a:alpha val="43137"/>
                    </a:srgbClr>
                  </a:outerShdw>
                </a:effectLst>
              </a:rPr>
              <a:t>investimenti nella produzione di mezzi di trasporto a basse o nulle emissioni.</a:t>
            </a:r>
          </a:p>
        </p:txBody>
      </p:sp>
      <p:sp>
        <p:nvSpPr>
          <p:cNvPr id="7" name="CasellaDiTesto 6">
            <a:extLst>
              <a:ext uri="{FF2B5EF4-FFF2-40B4-BE49-F238E27FC236}">
                <a16:creationId xmlns:a16="http://schemas.microsoft.com/office/drawing/2014/main" id="{5A379196-B384-4EFD-A850-6AC842DC1E63}"/>
              </a:ext>
            </a:extLst>
          </p:cNvPr>
          <p:cNvSpPr txBox="1"/>
          <p:nvPr/>
        </p:nvSpPr>
        <p:spPr>
          <a:xfrm>
            <a:off x="13238" y="3313738"/>
            <a:ext cx="9130762" cy="1323439"/>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Fiat sconta la scelta degli anni ‘90 di privilegiare le attività finanziarie a scapito degli investimenti nella innovazione di prodotto, che ha portato al suo salvataggio da parte delle banche e alla sua successiva fusione con Chrysler, pure sull’orlo della bancarotta. Situazione che ha contribuito ai ridotti investimenti in innovazione.</a:t>
            </a:r>
          </a:p>
        </p:txBody>
      </p:sp>
    </p:spTree>
    <p:extLst>
      <p:ext uri="{BB962C8B-B14F-4D97-AF65-F5344CB8AC3E}">
        <p14:creationId xmlns:p14="http://schemas.microsoft.com/office/powerpoint/2010/main" val="31596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DF27C9F-5F13-401B-829B-093D1D5A9284}"/>
              </a:ext>
            </a:extLst>
          </p:cNvPr>
          <p:cNvSpPr>
            <a:spLocks noGrp="1"/>
          </p:cNvSpPr>
          <p:nvPr>
            <p:ph type="sldNum" sz="quarter" idx="12"/>
          </p:nvPr>
        </p:nvSpPr>
        <p:spPr/>
        <p:txBody>
          <a:bodyPr/>
          <a:lstStyle/>
          <a:p>
            <a:fld id="{CA17C8A8-7F34-41BF-8AAE-371A734492DC}" type="slidenum">
              <a:rPr lang="it-IT" smtClean="0"/>
              <a:pPr/>
              <a:t>19</a:t>
            </a:fld>
            <a:endParaRPr lang="it-IT"/>
          </a:p>
        </p:txBody>
      </p:sp>
      <p:sp>
        <p:nvSpPr>
          <p:cNvPr id="3" name="Rettangolo 2">
            <a:extLst>
              <a:ext uri="{FF2B5EF4-FFF2-40B4-BE49-F238E27FC236}">
                <a16:creationId xmlns:a16="http://schemas.microsoft.com/office/drawing/2014/main" id="{1DA2347E-4AF3-4658-9CB1-1FE638115741}"/>
              </a:ext>
            </a:extLst>
          </p:cNvPr>
          <p:cNvSpPr/>
          <p:nvPr/>
        </p:nvSpPr>
        <p:spPr>
          <a:xfrm>
            <a:off x="0" y="1268760"/>
            <a:ext cx="9144000" cy="1631216"/>
          </a:xfrm>
          <a:prstGeom prst="rect">
            <a:avLst/>
          </a:prstGeom>
        </p:spPr>
        <p:txBody>
          <a:bodyPr wrap="square">
            <a:spAutoFit/>
          </a:bodyPr>
          <a:lstStyle/>
          <a:p>
            <a:pPr algn="ctr"/>
            <a:r>
              <a:rPr lang="it-IT" sz="20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Negli anni ’90 e fino ai primi anni 2000 l’Italia era il Paese con maggior diffusione di veicoli elettrici in Europa, anche se basati su tecnologie a basse prestazioni. Il circolante era allora di circa 13.000 tra auto e furgoni, 8000 quadricicli, 34.000 ciclomotori, 250.000 biciclette a pedalata assistita e 1000 minibus o bus elettrici e ibridi: molti più di quanti ne siano in circolazione oggi con le tecnologie moderne. </a:t>
            </a:r>
            <a:endParaRPr lang="it-IT"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8E3800A2-1B1A-4C6E-A5F5-4E1757F8DF2D}"/>
              </a:ext>
            </a:extLst>
          </p:cNvPr>
          <p:cNvSpPr txBox="1"/>
          <p:nvPr/>
        </p:nvSpPr>
        <p:spPr>
          <a:xfrm>
            <a:off x="15530" y="3284984"/>
            <a:ext cx="9144000" cy="1015663"/>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Gran parte di tali veicoli erano prodotti in Italia: Piaggio, IVECO, Altra, Ansaldo, Breda Menarini, </a:t>
            </a:r>
            <a:r>
              <a:rPr lang="it-IT" sz="2000" b="1" dirty="0" err="1">
                <a:effectLst>
                  <a:outerShdw blurRad="38100" dist="38100" dir="2700000" algn="tl">
                    <a:srgbClr val="000000">
                      <a:alpha val="43137"/>
                    </a:srgbClr>
                  </a:outerShdw>
                </a:effectLst>
              </a:rPr>
              <a:t>Tecnobus</a:t>
            </a:r>
            <a:r>
              <a:rPr lang="it-IT" sz="2000" b="1" dirty="0">
                <a:effectLst>
                  <a:outerShdw blurRad="38100" dist="38100" dir="2700000" algn="tl">
                    <a:srgbClr val="000000">
                      <a:alpha val="43137"/>
                    </a:srgbClr>
                  </a:outerShdw>
                </a:effectLst>
              </a:rPr>
              <a:t>, EPT, Zagato, la stessa FIAT, oltre al mondo di eccellenza della componentistica, come Magneti Marelli, Siemens Italia, Brembo, </a:t>
            </a:r>
            <a:r>
              <a:rPr lang="it-IT" sz="2000" b="1" dirty="0" err="1">
                <a:effectLst>
                  <a:outerShdw blurRad="38100" dist="38100" dir="2700000" algn="tl">
                    <a:srgbClr val="000000">
                      <a:alpha val="43137"/>
                    </a:srgbClr>
                  </a:outerShdw>
                </a:effectLst>
              </a:rPr>
              <a:t>Oerlikon</a:t>
            </a:r>
            <a:r>
              <a:rPr lang="it-IT" sz="2000" b="1" dirty="0">
                <a:effectLst>
                  <a:outerShdw blurRad="38100" dist="38100" dir="2700000" algn="tl">
                    <a:srgbClr val="000000">
                      <a:alpha val="43137"/>
                    </a:srgbClr>
                  </a:outerShdw>
                </a:effectLst>
              </a:rPr>
              <a:t> Graziani. </a:t>
            </a:r>
          </a:p>
        </p:txBody>
      </p:sp>
      <p:sp>
        <p:nvSpPr>
          <p:cNvPr id="5" name="CasellaDiTesto 4">
            <a:extLst>
              <a:ext uri="{FF2B5EF4-FFF2-40B4-BE49-F238E27FC236}">
                <a16:creationId xmlns:a16="http://schemas.microsoft.com/office/drawing/2014/main" id="{156F894E-B984-416D-B2B6-3D16639A5B47}"/>
              </a:ext>
            </a:extLst>
          </p:cNvPr>
          <p:cNvSpPr txBox="1"/>
          <p:nvPr/>
        </p:nvSpPr>
        <p:spPr>
          <a:xfrm>
            <a:off x="0" y="4728334"/>
            <a:ext cx="9128469" cy="1323439"/>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Non vi è stata una spinta a capitalizzare il lavoro e le esperienze passate, quando erano disponibili tecnologie povere, che configuravano un mercato modesto. </a:t>
            </a:r>
          </a:p>
          <a:p>
            <a:pPr algn="ctr"/>
            <a:r>
              <a:rPr lang="it-IT" sz="2000" b="1" dirty="0">
                <a:solidFill>
                  <a:srgbClr val="FF0000"/>
                </a:solidFill>
                <a:effectLst>
                  <a:outerShdw blurRad="38100" dist="38100" dir="2700000" algn="tl">
                    <a:srgbClr val="000000">
                      <a:alpha val="43137"/>
                    </a:srgbClr>
                  </a:outerShdw>
                </a:effectLst>
              </a:rPr>
              <a:t>OCCORRE UNA POLITICA INDUSTRIALE, VOLTA A FAVORIRE LE NUOVE OPPORTUNITÀ OFFERTE DA TECNOLOGIE MATURE E DA UN MERCATO CHE SI PROFILA AMPIO. </a:t>
            </a:r>
          </a:p>
        </p:txBody>
      </p:sp>
    </p:spTree>
    <p:extLst>
      <p:ext uri="{BB962C8B-B14F-4D97-AF65-F5344CB8AC3E}">
        <p14:creationId xmlns:p14="http://schemas.microsoft.com/office/powerpoint/2010/main" val="140040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F10198E6-3C6C-46D6-A16B-F64AEE6A7C5F}" type="slidenum">
              <a:rPr lang="it-IT">
                <a:solidFill>
                  <a:prstClr val="black"/>
                </a:solidFill>
                <a:latin typeface="Calibri"/>
              </a:rPr>
              <a:pPr>
                <a:defRPr/>
              </a:pPr>
              <a:t>2</a:t>
            </a:fld>
            <a:endParaRPr lang="it-IT">
              <a:solidFill>
                <a:prstClr val="black"/>
              </a:solidFill>
              <a:latin typeface="Calibri"/>
            </a:endParaRPr>
          </a:p>
        </p:txBody>
      </p:sp>
      <p:sp>
        <p:nvSpPr>
          <p:cNvPr id="25604" name="CasellaDiTesto 5"/>
          <p:cNvSpPr txBox="1">
            <a:spLocks noChangeArrowheads="1"/>
          </p:cNvSpPr>
          <p:nvPr/>
        </p:nvSpPr>
        <p:spPr bwMode="auto">
          <a:xfrm>
            <a:off x="5785976" y="2276872"/>
            <a:ext cx="3078324" cy="2839239"/>
          </a:xfrm>
          <a:prstGeom prst="rect">
            <a:avLst/>
          </a:prstGeom>
          <a:noFill/>
          <a:ln w="9525">
            <a:noFill/>
            <a:miter lim="800000"/>
            <a:headEnd/>
            <a:tailEnd/>
          </a:ln>
        </p:spPr>
        <p:txBody>
          <a:bodyPr wrap="square">
            <a:spAutoFit/>
          </a:bodyPr>
          <a:lstStyle/>
          <a:p>
            <a:pPr algn="just"/>
            <a:r>
              <a:rPr lang="it-IT" sz="1200" dirty="0">
                <a:solidFill>
                  <a:prstClr val="black"/>
                </a:solidFill>
                <a:latin typeface="Tahoma" pitchFamily="34" charset="0"/>
                <a:cs typeface="Tahoma" pitchFamily="34" charset="0"/>
              </a:rPr>
              <a:t>Il </a:t>
            </a:r>
            <a:r>
              <a:rPr lang="it-IT" sz="1200" b="1" dirty="0">
                <a:solidFill>
                  <a:prstClr val="black"/>
                </a:solidFill>
                <a:latin typeface="Tahoma" pitchFamily="34" charset="0"/>
                <a:cs typeface="Tahoma" pitchFamily="34" charset="0"/>
              </a:rPr>
              <a:t>Coordinamento FREE </a:t>
            </a:r>
            <a:r>
              <a:rPr lang="it-IT" sz="1200" dirty="0">
                <a:solidFill>
                  <a:prstClr val="black"/>
                </a:solidFill>
                <a:latin typeface="Tahoma" pitchFamily="34" charset="0"/>
                <a:cs typeface="Tahoma" pitchFamily="34" charset="0"/>
              </a:rPr>
              <a:t>(</a:t>
            </a:r>
            <a:r>
              <a:rPr lang="it-IT" sz="1200" i="1" dirty="0">
                <a:solidFill>
                  <a:prstClr val="black"/>
                </a:solidFill>
                <a:latin typeface="Tahoma" pitchFamily="34" charset="0"/>
                <a:cs typeface="Tahoma" pitchFamily="34" charset="0"/>
              </a:rPr>
              <a:t>Coordinamento Fonti Rinnovabili ed Efficienza Energetica</a:t>
            </a:r>
            <a:r>
              <a:rPr lang="it-IT" sz="1200" dirty="0">
                <a:solidFill>
                  <a:prstClr val="black"/>
                </a:solidFill>
                <a:latin typeface="Tahoma" pitchFamily="34" charset="0"/>
                <a:cs typeface="Tahoma" pitchFamily="34" charset="0"/>
              </a:rPr>
              <a:t>) è un’Associazione che raccoglie attualmente, in qualità di Soci, 27 Associazioni in toto o in parte attive in tali settori, oltre ad un ampio ventaglio di Enti e Associazioni che hanno chiesto di aderire come Aderenti’ (senza ruoli decisionali) </a:t>
            </a:r>
            <a:r>
              <a:rPr lang="it-IT" sz="1200" b="1" dirty="0">
                <a:solidFill>
                  <a:prstClr val="black"/>
                </a:solidFill>
                <a:latin typeface="Tahoma" pitchFamily="34" charset="0"/>
                <a:cs typeface="Tahoma" pitchFamily="34" charset="0"/>
              </a:rPr>
              <a:t>ed è pertanto la più grande Associazione del settore presente in Italia.</a:t>
            </a:r>
          </a:p>
          <a:p>
            <a:pPr algn="just"/>
            <a:r>
              <a:rPr lang="it-IT" sz="1200" dirty="0">
                <a:solidFill>
                  <a:prstClr val="black"/>
                </a:solidFill>
                <a:latin typeface="Tahoma" pitchFamily="34" charset="0"/>
                <a:cs typeface="Tahoma" pitchFamily="34" charset="0"/>
              </a:rPr>
              <a:t>Esso rappresenta infatti il 92% delle entità attive nel settore e, attraverso i propri  Soci, circa 4.000 aziende che occupano 150.000 persone.</a:t>
            </a:r>
          </a:p>
          <a:p>
            <a:pPr algn="just"/>
            <a:endParaRPr lang="it-IT" sz="1050" dirty="0">
              <a:solidFill>
                <a:prstClr val="black"/>
              </a:solidFill>
              <a:latin typeface="Tahoma" pitchFamily="34" charset="0"/>
              <a:cs typeface="Tahoma" pitchFamily="34" charset="0"/>
            </a:endParaRPr>
          </a:p>
        </p:txBody>
      </p:sp>
      <p:sp>
        <p:nvSpPr>
          <p:cNvPr id="25606" name="CasellaDiTesto 6"/>
          <p:cNvSpPr txBox="1">
            <a:spLocks noChangeArrowheads="1"/>
          </p:cNvSpPr>
          <p:nvPr/>
        </p:nvSpPr>
        <p:spPr bwMode="auto">
          <a:xfrm>
            <a:off x="1493659" y="4617132"/>
            <a:ext cx="5778103" cy="415498"/>
          </a:xfrm>
          <a:prstGeom prst="rect">
            <a:avLst/>
          </a:prstGeom>
          <a:noFill/>
          <a:ln w="9525">
            <a:noFill/>
            <a:miter lim="800000"/>
            <a:headEnd/>
            <a:tailEnd/>
          </a:ln>
        </p:spPr>
        <p:txBody>
          <a:bodyPr>
            <a:spAutoFit/>
          </a:bodyPr>
          <a:lstStyle/>
          <a:p>
            <a:pPr algn="just"/>
            <a:r>
              <a:rPr lang="it-IT" sz="1050" dirty="0">
                <a:solidFill>
                  <a:prstClr val="black"/>
                </a:solidFill>
                <a:latin typeface="Tahoma" pitchFamily="34" charset="0"/>
                <a:cs typeface="Tahoma" pitchFamily="34" charset="0"/>
              </a:rPr>
              <a:t>.</a:t>
            </a:r>
            <a:endParaRPr lang="it-IT" sz="1050" dirty="0">
              <a:solidFill>
                <a:prstClr val="black"/>
              </a:solidFill>
              <a:latin typeface="Calibri" pitchFamily="34" charset="0"/>
            </a:endParaRPr>
          </a:p>
          <a:p>
            <a:endParaRPr lang="it-IT" sz="1050" dirty="0">
              <a:solidFill>
                <a:prstClr val="black"/>
              </a:solidFill>
              <a:latin typeface="Calibri"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 y="2105247"/>
            <a:ext cx="5869223" cy="3301438"/>
          </a:xfrm>
          <a:prstGeom prst="rect">
            <a:avLst/>
          </a:prstGeom>
        </p:spPr>
      </p:pic>
    </p:spTree>
    <p:extLst>
      <p:ext uri="{BB962C8B-B14F-4D97-AF65-F5344CB8AC3E}">
        <p14:creationId xmlns:p14="http://schemas.microsoft.com/office/powerpoint/2010/main" val="157085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20</a:t>
            </a:fld>
            <a:endParaRPr lang="it-IT"/>
          </a:p>
        </p:txBody>
      </p:sp>
      <p:sp>
        <p:nvSpPr>
          <p:cNvPr id="3" name="CasellaDiTesto 2">
            <a:extLst>
              <a:ext uri="{FF2B5EF4-FFF2-40B4-BE49-F238E27FC236}">
                <a16:creationId xmlns:a16="http://schemas.microsoft.com/office/drawing/2014/main" id="{5AB21E4C-1DA5-4159-9FE5-85E8E39B0FB8}"/>
              </a:ext>
            </a:extLst>
          </p:cNvPr>
          <p:cNvSpPr txBox="1"/>
          <p:nvPr/>
        </p:nvSpPr>
        <p:spPr>
          <a:xfrm>
            <a:off x="43574" y="914236"/>
            <a:ext cx="9144000" cy="461665"/>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LE RICADUTE DEL PIANO SUL DOWNSTREAM PETROLIFERO - 1</a:t>
            </a:r>
          </a:p>
        </p:txBody>
      </p:sp>
      <p:sp>
        <p:nvSpPr>
          <p:cNvPr id="5" name="CasellaDiTesto 4">
            <a:extLst>
              <a:ext uri="{FF2B5EF4-FFF2-40B4-BE49-F238E27FC236}">
                <a16:creationId xmlns:a16="http://schemas.microsoft.com/office/drawing/2014/main" id="{E74514DB-7C55-444A-ABD4-AC8F2A9F5D40}"/>
              </a:ext>
            </a:extLst>
          </p:cNvPr>
          <p:cNvSpPr txBox="1"/>
          <p:nvPr/>
        </p:nvSpPr>
        <p:spPr>
          <a:xfrm>
            <a:off x="-46424" y="1375901"/>
            <a:ext cx="9144000" cy="1938992"/>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Nel 2030 il numero di auto diesel circolanti in Italia potrebbe scendere intorno al 20%. (e resteranno quelle più efficienti). Le previsioni sulla penetrazione del GNL e del CNG nel trasporto navale e pesante su strada ridurranno ulteriormente la domanda di gasolio. Viceversa, la domanda di benzina diminuirà molto meno, </a:t>
            </a:r>
          </a:p>
          <a:p>
            <a:pPr algn="ctr"/>
            <a:r>
              <a:rPr lang="it-IT" sz="2000" b="1" dirty="0">
                <a:effectLst>
                  <a:outerShdw blurRad="38100" dist="38100" dir="2700000" algn="tl">
                    <a:srgbClr val="000000">
                      <a:alpha val="43137"/>
                    </a:srgbClr>
                  </a:outerShdw>
                </a:effectLst>
              </a:rPr>
              <a:t>per cui il rapporto attuale del consumo gasolio/benzina nei trasporti</a:t>
            </a:r>
          </a:p>
          <a:p>
            <a:pPr algn="ctr"/>
            <a:r>
              <a:rPr lang="it-IT" sz="2000" b="1" dirty="0">
                <a:effectLst>
                  <a:outerShdw blurRad="38100" dist="38100" dir="2700000" algn="tl">
                    <a:srgbClr val="000000">
                      <a:alpha val="43137"/>
                    </a:srgbClr>
                  </a:outerShdw>
                </a:effectLst>
              </a:rPr>
              <a:t>–superiore a 1,6 - nel 2030 scenderà, e non di poco, sotto l’unità. </a:t>
            </a:r>
          </a:p>
        </p:txBody>
      </p:sp>
      <p:sp>
        <p:nvSpPr>
          <p:cNvPr id="7" name="CasellaDiTesto 6">
            <a:extLst>
              <a:ext uri="{FF2B5EF4-FFF2-40B4-BE49-F238E27FC236}">
                <a16:creationId xmlns:a16="http://schemas.microsoft.com/office/drawing/2014/main" id="{50655B72-C820-4BA7-BF7E-84FF61E0CB76}"/>
              </a:ext>
            </a:extLst>
          </p:cNvPr>
          <p:cNvSpPr txBox="1"/>
          <p:nvPr/>
        </p:nvSpPr>
        <p:spPr>
          <a:xfrm>
            <a:off x="-31131" y="3429000"/>
            <a:ext cx="9144000" cy="1015663"/>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IL SETTORE DELLA RAFFINAZIONE HA DIMOSTRATO IN PASSATO GRANDE CAPACITÀ E TEMPESTIVITÀ NEL CAMBIARE IL MIX PRODUTTIVO. OGGI LA RICONVERSIONE VA PERÒ REALIZZATA IN PRESENZA DI UNA DOMANDA DI BENZINA E GASOLIO CALANTE. </a:t>
            </a:r>
          </a:p>
        </p:txBody>
      </p:sp>
      <p:sp>
        <p:nvSpPr>
          <p:cNvPr id="10" name="CasellaDiTesto 9">
            <a:extLst>
              <a:ext uri="{FF2B5EF4-FFF2-40B4-BE49-F238E27FC236}">
                <a16:creationId xmlns:a16="http://schemas.microsoft.com/office/drawing/2014/main" id="{CFC6A1F6-EFCE-48C4-9E81-B667619B7307}"/>
              </a:ext>
            </a:extLst>
          </p:cNvPr>
          <p:cNvSpPr txBox="1"/>
          <p:nvPr/>
        </p:nvSpPr>
        <p:spPr>
          <a:xfrm>
            <a:off x="-46424" y="4552384"/>
            <a:ext cx="9144000" cy="1323439"/>
          </a:xfrm>
          <a:prstGeom prst="rect">
            <a:avLst/>
          </a:prstGeom>
          <a:noFill/>
        </p:spPr>
        <p:txBody>
          <a:bodyPr wrap="square" rtlCol="0">
            <a:spAutoFit/>
          </a:bodyPr>
          <a:lstStyle/>
          <a:p>
            <a:pPr algn="ctr"/>
            <a:r>
              <a:rPr lang="it-IT" sz="2000" b="1" dirty="0">
                <a:solidFill>
                  <a:srgbClr val="FF0000"/>
                </a:solidFill>
                <a:effectLst>
                  <a:outerShdw blurRad="38100" dist="38100" dir="2700000" algn="tl">
                    <a:srgbClr val="000000">
                      <a:alpha val="43137"/>
                    </a:srgbClr>
                  </a:outerShdw>
                </a:effectLst>
              </a:rPr>
              <a:t>Occorre quindi che nella versione definitiva del Piano l’obiettivo «salvaguardare l’industria della residua raffinazione italiana, con lo scopo di consentire al mercato di disporre di prodotti ad alta compatibilità ambientale realizzati seguendo i più alti standard ambientali» sia suffragato da indicazioni puntuali di supporto.</a:t>
            </a:r>
          </a:p>
        </p:txBody>
      </p:sp>
    </p:spTree>
    <p:extLst>
      <p:ext uri="{BB962C8B-B14F-4D97-AF65-F5344CB8AC3E}">
        <p14:creationId xmlns:p14="http://schemas.microsoft.com/office/powerpoint/2010/main" val="11541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21</a:t>
            </a:fld>
            <a:endParaRPr lang="it-IT"/>
          </a:p>
        </p:txBody>
      </p:sp>
      <p:sp>
        <p:nvSpPr>
          <p:cNvPr id="5" name="CasellaDiTesto 4">
            <a:extLst>
              <a:ext uri="{FF2B5EF4-FFF2-40B4-BE49-F238E27FC236}">
                <a16:creationId xmlns:a16="http://schemas.microsoft.com/office/drawing/2014/main" id="{B5C731E1-24DC-45CA-9234-8A4CA6F6BE54}"/>
              </a:ext>
            </a:extLst>
          </p:cNvPr>
          <p:cNvSpPr txBox="1"/>
          <p:nvPr/>
        </p:nvSpPr>
        <p:spPr>
          <a:xfrm>
            <a:off x="43574" y="914236"/>
            <a:ext cx="9144000" cy="461665"/>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LE RICADUTE DEL PIANO SUL DOWNSTREAM PETROLIFERO - 2</a:t>
            </a:r>
          </a:p>
        </p:txBody>
      </p:sp>
      <p:sp>
        <p:nvSpPr>
          <p:cNvPr id="3" name="CasellaDiTesto 2">
            <a:extLst>
              <a:ext uri="{FF2B5EF4-FFF2-40B4-BE49-F238E27FC236}">
                <a16:creationId xmlns:a16="http://schemas.microsoft.com/office/drawing/2014/main" id="{87A8A609-8BA6-4A6B-90FD-BD02ABC0D688}"/>
              </a:ext>
            </a:extLst>
          </p:cNvPr>
          <p:cNvSpPr txBox="1"/>
          <p:nvPr/>
        </p:nvSpPr>
        <p:spPr>
          <a:xfrm>
            <a:off x="-57826" y="1375901"/>
            <a:ext cx="9144000" cy="1015663"/>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La Figura conferma un obiettivo del Piano: favorire, nel corso dei prossimi anni, ulteriori interventi di riconversione a bioraffinerie di raffinerie italiane marginali, </a:t>
            </a:r>
          </a:p>
          <a:p>
            <a:pPr algn="ctr"/>
            <a:r>
              <a:rPr lang="it-IT" sz="2000" b="1" dirty="0">
                <a:effectLst>
                  <a:outerShdw blurRad="38100" dist="38100" dir="2700000" algn="tl">
                    <a:srgbClr val="000000">
                      <a:alpha val="43137"/>
                    </a:srgbClr>
                  </a:outerShdw>
                </a:effectLst>
              </a:rPr>
              <a:t>in coerenza con l’aumento della domanda interna di biocarburanti avanzati. </a:t>
            </a:r>
          </a:p>
        </p:txBody>
      </p:sp>
      <p:sp>
        <p:nvSpPr>
          <p:cNvPr id="6" name="CasellaDiTesto 5">
            <a:extLst>
              <a:ext uri="{FF2B5EF4-FFF2-40B4-BE49-F238E27FC236}">
                <a16:creationId xmlns:a16="http://schemas.microsoft.com/office/drawing/2014/main" id="{5141C8BC-3901-497C-AD21-6B7412026D6B}"/>
              </a:ext>
            </a:extLst>
          </p:cNvPr>
          <p:cNvSpPr txBox="1"/>
          <p:nvPr/>
        </p:nvSpPr>
        <p:spPr>
          <a:xfrm>
            <a:off x="-13626" y="2508975"/>
            <a:ext cx="9144000" cy="1323439"/>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Vanno però privilegiati gli interventi per lo sviluppo dei bioprodotti sostitutivi di quelli la cui produzione tradizionale potrebbe risultare insufficiente a soddisfare la domanda. È il caso del </a:t>
            </a:r>
            <a:r>
              <a:rPr lang="it-IT" sz="2000" b="1" i="1" dirty="0">
                <a:effectLst>
                  <a:outerShdw blurRad="38100" dist="38100" dir="2700000" algn="tl">
                    <a:srgbClr val="000000">
                      <a:alpha val="43137"/>
                    </a:srgbClr>
                  </a:outerShdw>
                </a:effectLst>
              </a:rPr>
              <a:t>jet </a:t>
            </a:r>
            <a:r>
              <a:rPr lang="it-IT" sz="2000" b="1" i="1" dirty="0" err="1">
                <a:effectLst>
                  <a:outerShdw blurRad="38100" dist="38100" dir="2700000" algn="tl">
                    <a:srgbClr val="000000">
                      <a:alpha val="43137"/>
                    </a:srgbClr>
                  </a:outerShdw>
                </a:effectLst>
              </a:rPr>
              <a:t>fuel</a:t>
            </a:r>
            <a:r>
              <a:rPr lang="it-IT" sz="2000" b="1" dirty="0">
                <a:effectLst>
                  <a:outerShdw blurRad="38100" dist="38100" dir="2700000" algn="tl">
                    <a:srgbClr val="000000">
                      <a:alpha val="43137"/>
                    </a:srgbClr>
                  </a:outerShdw>
                </a:effectLst>
              </a:rPr>
              <a:t>, la cui produzione in una raffineria tradizionale rappresenta il </a:t>
            </a:r>
            <a:r>
              <a:rPr lang="it-IT" sz="2000" b="1" dirty="0" err="1">
                <a:effectLst>
                  <a:outerShdw blurRad="38100" dist="38100" dir="2700000" algn="tl">
                    <a:srgbClr val="000000">
                      <a:alpha val="43137"/>
                    </a:srgbClr>
                  </a:outerShdw>
                </a:effectLst>
              </a:rPr>
              <a:t>il</a:t>
            </a:r>
            <a:r>
              <a:rPr lang="it-IT" sz="2000" b="1" dirty="0">
                <a:effectLst>
                  <a:outerShdw blurRad="38100" dist="38100" dir="2700000" algn="tl">
                    <a:srgbClr val="000000">
                      <a:alpha val="43137"/>
                    </a:srgbClr>
                  </a:outerShdw>
                </a:effectLst>
              </a:rPr>
              <a:t> 5-10% del greggio lavorato, con percentuale media intorno all’8%.</a:t>
            </a:r>
          </a:p>
        </p:txBody>
      </p:sp>
      <p:sp>
        <p:nvSpPr>
          <p:cNvPr id="7" name="CasellaDiTesto 6">
            <a:extLst>
              <a:ext uri="{FF2B5EF4-FFF2-40B4-BE49-F238E27FC236}">
                <a16:creationId xmlns:a16="http://schemas.microsoft.com/office/drawing/2014/main" id="{A64ACA00-6EC6-48D3-B322-B7A4C0152EC2}"/>
              </a:ext>
            </a:extLst>
          </p:cNvPr>
          <p:cNvSpPr txBox="1"/>
          <p:nvPr/>
        </p:nvSpPr>
        <p:spPr>
          <a:xfrm>
            <a:off x="-13626" y="3949825"/>
            <a:ext cx="9144000" cy="2554545"/>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La prevista crescita ulteriore del trasporto aereo e la parallela contrazione dei volumi di greggio trattati nelle raffinerie italiane a un certo punto provocherà carenza di </a:t>
            </a:r>
            <a:r>
              <a:rPr lang="it-IT" sz="2000" b="1" i="1" dirty="0">
                <a:effectLst>
                  <a:outerShdw blurRad="38100" dist="38100" dir="2700000" algn="tl">
                    <a:srgbClr val="000000">
                      <a:alpha val="43137"/>
                    </a:srgbClr>
                  </a:outerShdw>
                </a:effectLst>
              </a:rPr>
              <a:t>jet </a:t>
            </a:r>
            <a:r>
              <a:rPr lang="it-IT" sz="2000" b="1" i="1" dirty="0" err="1">
                <a:effectLst>
                  <a:outerShdw blurRad="38100" dist="38100" dir="2700000" algn="tl">
                    <a:srgbClr val="000000">
                      <a:alpha val="43137"/>
                    </a:srgbClr>
                  </a:outerShdw>
                </a:effectLst>
              </a:rPr>
              <a:t>fuel</a:t>
            </a:r>
            <a:r>
              <a:rPr lang="it-IT" sz="2000" b="1" dirty="0">
                <a:effectLst>
                  <a:outerShdw blurRad="38100" dist="38100" dir="2700000" algn="tl">
                    <a:srgbClr val="000000">
                      <a:alpha val="43137"/>
                    </a:srgbClr>
                  </a:outerShdw>
                </a:effectLst>
              </a:rPr>
              <a:t> e, per non dipendere da un’importazione tendenzialmente più cara, perché lo stesso fenomeno si verificherà in tutte le economie in via di decarbonizzazione, suggerisce sin d’ora la promozione del </a:t>
            </a:r>
            <a:r>
              <a:rPr lang="it-IT" sz="2000" b="1" i="1" dirty="0" err="1">
                <a:effectLst>
                  <a:outerShdw blurRad="38100" dist="38100" dir="2700000" algn="tl">
                    <a:srgbClr val="000000">
                      <a:alpha val="43137"/>
                    </a:srgbClr>
                  </a:outerShdw>
                </a:effectLst>
              </a:rPr>
              <a:t>biojet</a:t>
            </a:r>
            <a:r>
              <a:rPr lang="it-IT" sz="2000" b="1" i="1" dirty="0">
                <a:effectLst>
                  <a:outerShdw blurRad="38100" dist="38100" dir="2700000" algn="tl">
                    <a:srgbClr val="000000">
                      <a:alpha val="43137"/>
                    </a:srgbClr>
                  </a:outerShdw>
                </a:effectLst>
              </a:rPr>
              <a:t> </a:t>
            </a:r>
            <a:r>
              <a:rPr lang="it-IT" sz="2000" b="1" i="1" dirty="0" err="1">
                <a:effectLst>
                  <a:outerShdw blurRad="38100" dist="38100" dir="2700000" algn="tl">
                    <a:srgbClr val="000000">
                      <a:alpha val="43137"/>
                    </a:srgbClr>
                  </a:outerShdw>
                </a:effectLst>
              </a:rPr>
              <a:t>fuel</a:t>
            </a:r>
            <a:r>
              <a:rPr lang="it-IT" sz="2000" b="1" dirty="0">
                <a:effectLst>
                  <a:outerShdw blurRad="38100" dist="38100" dir="2700000" algn="tl">
                    <a:srgbClr val="000000">
                      <a:alpha val="43137"/>
                    </a:srgbClr>
                  </a:outerShdw>
                </a:effectLst>
              </a:rPr>
              <a:t>, per il quale è stato varato il progetto europeo BIO4A, che sperimenterà la sua produzione industriale su </a:t>
            </a:r>
          </a:p>
          <a:p>
            <a:pPr algn="ctr"/>
            <a:r>
              <a:rPr lang="it-IT" sz="2000" b="1" dirty="0">
                <a:effectLst>
                  <a:outerShdw blurRad="38100" dist="38100" dir="2700000" algn="tl">
                    <a:srgbClr val="000000">
                      <a:alpha val="43137"/>
                    </a:srgbClr>
                  </a:outerShdw>
                </a:effectLst>
              </a:rPr>
              <a:t>larga scala per l’aviazione e il suo impiego in voli commerciali. </a:t>
            </a:r>
          </a:p>
          <a:p>
            <a:pPr algn="ctr"/>
            <a:endParaRPr lang="it-IT"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3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22</a:t>
            </a:fld>
            <a:endParaRPr lang="it-IT"/>
          </a:p>
        </p:txBody>
      </p:sp>
      <p:pic>
        <p:nvPicPr>
          <p:cNvPr id="5" name="Immagine 4">
            <a:extLst>
              <a:ext uri="{FF2B5EF4-FFF2-40B4-BE49-F238E27FC236}">
                <a16:creationId xmlns:a16="http://schemas.microsoft.com/office/drawing/2014/main" id="{01911C65-37AB-4647-BBFF-78F83E81DC41}"/>
              </a:ext>
            </a:extLst>
          </p:cNvPr>
          <p:cNvPicPr>
            <a:picLocks noChangeAspect="1"/>
          </p:cNvPicPr>
          <p:nvPr/>
        </p:nvPicPr>
        <p:blipFill>
          <a:blip r:embed="rId2"/>
          <a:stretch>
            <a:fillRect/>
          </a:stretch>
        </p:blipFill>
        <p:spPr>
          <a:xfrm>
            <a:off x="971550" y="836712"/>
            <a:ext cx="5581650" cy="1666875"/>
          </a:xfrm>
          <a:prstGeom prst="rect">
            <a:avLst/>
          </a:prstGeom>
        </p:spPr>
      </p:pic>
      <p:pic>
        <p:nvPicPr>
          <p:cNvPr id="6" name="Immagine 5">
            <a:extLst>
              <a:ext uri="{FF2B5EF4-FFF2-40B4-BE49-F238E27FC236}">
                <a16:creationId xmlns:a16="http://schemas.microsoft.com/office/drawing/2014/main" id="{3308B2AA-2201-482A-AC2E-16930FE69A34}"/>
              </a:ext>
            </a:extLst>
          </p:cNvPr>
          <p:cNvPicPr>
            <a:picLocks noChangeAspect="1"/>
          </p:cNvPicPr>
          <p:nvPr/>
        </p:nvPicPr>
        <p:blipFill>
          <a:blip r:embed="rId3"/>
          <a:stretch>
            <a:fillRect/>
          </a:stretch>
        </p:blipFill>
        <p:spPr>
          <a:xfrm>
            <a:off x="0" y="2420888"/>
            <a:ext cx="9144000" cy="3064866"/>
          </a:xfrm>
          <a:prstGeom prst="rect">
            <a:avLst/>
          </a:prstGeom>
        </p:spPr>
      </p:pic>
    </p:spTree>
    <p:extLst>
      <p:ext uri="{BB962C8B-B14F-4D97-AF65-F5344CB8AC3E}">
        <p14:creationId xmlns:p14="http://schemas.microsoft.com/office/powerpoint/2010/main" val="49043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23</a:t>
            </a:fld>
            <a:endParaRPr lang="it-IT"/>
          </a:p>
        </p:txBody>
      </p:sp>
      <p:sp>
        <p:nvSpPr>
          <p:cNvPr id="3" name="CasellaDiTesto 2">
            <a:extLst>
              <a:ext uri="{FF2B5EF4-FFF2-40B4-BE49-F238E27FC236}">
                <a16:creationId xmlns:a16="http://schemas.microsoft.com/office/drawing/2014/main" id="{A7AC6FDA-C5BD-4F16-8743-311A060B85A2}"/>
              </a:ext>
            </a:extLst>
          </p:cNvPr>
          <p:cNvSpPr txBox="1"/>
          <p:nvPr/>
        </p:nvSpPr>
        <p:spPr>
          <a:xfrm>
            <a:off x="0" y="895521"/>
            <a:ext cx="9144000" cy="1938992"/>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La politica di sostegno deve favorire anche lo sviluppo di processi industriali alternativi nella petrolchimica, nel quadro della promozione dell’economia circolare, che minimizza l’utilizzo di materiali derivanti da materie prime non rinnovabili  e sviluppa processi circolari di biomateriali: un mercato in sicura espansione verso il quale va stimolata la riconversione in biochimiche delle aziende petrolchimiche.</a:t>
            </a:r>
          </a:p>
          <a:p>
            <a:pPr algn="ctr"/>
            <a:endParaRPr lang="it-IT" sz="2000" b="1" dirty="0">
              <a:effectLst>
                <a:outerShdw blurRad="38100" dist="38100" dir="2700000" algn="tl">
                  <a:srgbClr val="000000">
                    <a:alpha val="43137"/>
                  </a:srgbClr>
                </a:outerShdw>
              </a:effectLst>
            </a:endParaRPr>
          </a:p>
        </p:txBody>
      </p:sp>
      <p:pic>
        <p:nvPicPr>
          <p:cNvPr id="5" name="Immagine 4">
            <a:extLst>
              <a:ext uri="{FF2B5EF4-FFF2-40B4-BE49-F238E27FC236}">
                <a16:creationId xmlns:a16="http://schemas.microsoft.com/office/drawing/2014/main" id="{3A0F1BE6-63BF-47E6-8172-A7EAD29C18E1}"/>
              </a:ext>
            </a:extLst>
          </p:cNvPr>
          <p:cNvPicPr preferRelativeResize="0">
            <a:picLocks noChangeAspect="1"/>
          </p:cNvPicPr>
          <p:nvPr/>
        </p:nvPicPr>
        <p:blipFill>
          <a:blip r:embed="rId2" cstate="print"/>
          <a:srcRect/>
          <a:stretch>
            <a:fillRect/>
          </a:stretch>
        </p:blipFill>
        <p:spPr bwMode="auto">
          <a:xfrm>
            <a:off x="1763688" y="2770614"/>
            <a:ext cx="5126495" cy="3733200"/>
          </a:xfrm>
          <a:prstGeom prst="rect">
            <a:avLst/>
          </a:prstGeom>
          <a:noFill/>
          <a:ln w="9525">
            <a:noFill/>
            <a:miter lim="800000"/>
            <a:headEnd/>
            <a:tailEnd/>
          </a:ln>
        </p:spPr>
      </p:pic>
    </p:spTree>
    <p:extLst>
      <p:ext uri="{BB962C8B-B14F-4D97-AF65-F5344CB8AC3E}">
        <p14:creationId xmlns:p14="http://schemas.microsoft.com/office/powerpoint/2010/main" val="326297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24</a:t>
            </a:fld>
            <a:endParaRPr lang="it-IT"/>
          </a:p>
        </p:txBody>
      </p:sp>
      <p:sp>
        <p:nvSpPr>
          <p:cNvPr id="3" name="CasellaDiTesto 2">
            <a:extLst>
              <a:ext uri="{FF2B5EF4-FFF2-40B4-BE49-F238E27FC236}">
                <a16:creationId xmlns:a16="http://schemas.microsoft.com/office/drawing/2014/main" id="{5F150FF4-B335-4C37-AD73-641E5CC5C1B5}"/>
              </a:ext>
            </a:extLst>
          </p:cNvPr>
          <p:cNvSpPr txBox="1"/>
          <p:nvPr/>
        </p:nvSpPr>
        <p:spPr>
          <a:xfrm>
            <a:off x="0" y="1988840"/>
            <a:ext cx="9144000" cy="1938992"/>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 SI TRATTA DI UN SETTORE DOVE IN ITALIA GIÀ OPERANO ALCUNE ECCELLENZE (NOVAMONT </a:t>
            </a:r>
            <a:r>
              <a:rPr lang="it-IT" sz="2000" b="1" i="1" dirty="0">
                <a:effectLst>
                  <a:outerShdw blurRad="38100" dist="38100" dir="2700000" algn="tl">
                    <a:srgbClr val="000000">
                      <a:alpha val="43137"/>
                    </a:srgbClr>
                  </a:outerShdw>
                </a:effectLst>
              </a:rPr>
              <a:t>IN PRIMIS</a:t>
            </a:r>
            <a:r>
              <a:rPr lang="it-IT" sz="2000" b="1" dirty="0">
                <a:effectLst>
                  <a:outerShdw blurRad="38100" dist="38100" dir="2700000" algn="tl">
                    <a:srgbClr val="000000">
                      <a:alpha val="43137"/>
                    </a:srgbClr>
                  </a:outerShdw>
                </a:effectLst>
              </a:rPr>
              <a:t>) E CHE IN CINQUE ANNI (2012-2017) NEL COMPARTO </a:t>
            </a:r>
          </a:p>
          <a:p>
            <a:pPr algn="ctr"/>
            <a:r>
              <a:rPr lang="it-IT" sz="2000" b="1" dirty="0">
                <a:effectLst>
                  <a:outerShdw blurRad="38100" dist="38100" dir="2700000" algn="tl">
                    <a:srgbClr val="000000">
                      <a:alpha val="43137"/>
                    </a:srgbClr>
                  </a:outerShdw>
                </a:effectLst>
              </a:rPr>
              <a:t>DELLE BIOPLASTICHEHA REGISTRATO UN INCREMENTO:</a:t>
            </a:r>
          </a:p>
          <a:p>
            <a:pPr marL="342900" indent="-342900" algn="ctr">
              <a:buFontTx/>
              <a:buChar char="-"/>
            </a:pPr>
            <a:r>
              <a:rPr lang="it-IT" sz="2000" b="1" dirty="0">
                <a:effectLst>
                  <a:outerShdw blurRad="38100" dist="38100" dir="2700000" algn="tl">
                    <a:srgbClr val="000000">
                      <a:alpha val="43137"/>
                    </a:srgbClr>
                  </a:outerShdw>
                </a:effectLst>
              </a:rPr>
              <a:t>DEL FATTURATO DEL 49%, ARRIVANDO A 545 MILIONI DI EURO</a:t>
            </a:r>
          </a:p>
          <a:p>
            <a:pPr marL="342900" indent="-342900" algn="ctr">
              <a:buFontTx/>
              <a:buChar char="-"/>
            </a:pPr>
            <a:r>
              <a:rPr lang="it-IT" sz="2000" b="1" dirty="0">
                <a:effectLst>
                  <a:outerShdw blurRad="38100" dist="38100" dir="2700000" algn="tl">
                    <a:srgbClr val="000000">
                      <a:alpha val="43137"/>
                    </a:srgbClr>
                  </a:outerShdw>
                </a:effectLst>
              </a:rPr>
              <a:t>DELLA PRODUZIONE DELL’86% (73.000 TONNELLATE NEL 2017), </a:t>
            </a:r>
          </a:p>
          <a:p>
            <a:pPr marL="342900" indent="-342900" algn="ctr">
              <a:buFontTx/>
              <a:buChar char="-"/>
            </a:pPr>
            <a:r>
              <a:rPr lang="it-IT" sz="2000" b="1" dirty="0">
                <a:effectLst>
                  <a:outerShdw blurRad="38100" dist="38100" dir="2700000" algn="tl">
                    <a:srgbClr val="000000">
                      <a:alpha val="43137"/>
                    </a:srgbClr>
                  </a:outerShdw>
                </a:effectLst>
              </a:rPr>
              <a:t>DEGLI GLI OCCUPATI DEL 92%.</a:t>
            </a:r>
          </a:p>
        </p:txBody>
      </p:sp>
      <p:sp>
        <p:nvSpPr>
          <p:cNvPr id="5" name="CasellaDiTesto 4">
            <a:extLst>
              <a:ext uri="{FF2B5EF4-FFF2-40B4-BE49-F238E27FC236}">
                <a16:creationId xmlns:a16="http://schemas.microsoft.com/office/drawing/2014/main" id="{CF247E7A-695B-46B4-8ECE-AAFAC7A0BFCD}"/>
              </a:ext>
            </a:extLst>
          </p:cNvPr>
          <p:cNvSpPr txBox="1"/>
          <p:nvPr/>
        </p:nvSpPr>
        <p:spPr>
          <a:xfrm>
            <a:off x="35496" y="1126170"/>
            <a:ext cx="9108504" cy="461665"/>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BIOCHIMICA</a:t>
            </a:r>
          </a:p>
        </p:txBody>
      </p:sp>
      <p:sp>
        <p:nvSpPr>
          <p:cNvPr id="6" name="CasellaDiTesto 5">
            <a:extLst>
              <a:ext uri="{FF2B5EF4-FFF2-40B4-BE49-F238E27FC236}">
                <a16:creationId xmlns:a16="http://schemas.microsoft.com/office/drawing/2014/main" id="{2395CF92-49D1-4445-A068-002472F5FEC9}"/>
              </a:ext>
            </a:extLst>
          </p:cNvPr>
          <p:cNvSpPr txBox="1"/>
          <p:nvPr/>
        </p:nvSpPr>
        <p:spPr>
          <a:xfrm>
            <a:off x="0" y="4463401"/>
            <a:ext cx="9144000" cy="707886"/>
          </a:xfrm>
          <a:prstGeom prst="rect">
            <a:avLst/>
          </a:prstGeom>
          <a:noFill/>
        </p:spPr>
        <p:txBody>
          <a:bodyPr wrap="square" rtlCol="0">
            <a:spAutoFit/>
          </a:bodyPr>
          <a:lstStyle/>
          <a:p>
            <a:pPr lvl="0" algn="ctr"/>
            <a:r>
              <a:rPr lang="it-IT" sz="2000" b="1" dirty="0">
                <a:solidFill>
                  <a:srgbClr val="FF0000"/>
                </a:solidFill>
                <a:effectLst>
                  <a:outerShdw blurRad="38100" dist="38100" dir="2700000" algn="tl">
                    <a:srgbClr val="000000">
                      <a:alpha val="43137"/>
                    </a:srgbClr>
                  </a:outerShdw>
                </a:effectLst>
              </a:rPr>
              <a:t>IL TERRENO È QUINDI GIÀ FERTILIZZATO: ATTENDE SOLO L’IMPLEMENTAZIONE </a:t>
            </a:r>
          </a:p>
          <a:p>
            <a:pPr lvl="0" algn="ctr"/>
            <a:r>
              <a:rPr lang="it-IT" sz="2000" b="1" dirty="0">
                <a:solidFill>
                  <a:srgbClr val="FF0000"/>
                </a:solidFill>
                <a:effectLst>
                  <a:outerShdw blurRad="38100" dist="38100" dir="2700000" algn="tl">
                    <a:srgbClr val="000000">
                      <a:alpha val="43137"/>
                    </a:srgbClr>
                  </a:outerShdw>
                </a:effectLst>
              </a:rPr>
              <a:t>DI UNA  CONSAPEVOLE E DETERMINATA POLITICA INDUSTRIALE.</a:t>
            </a:r>
          </a:p>
        </p:txBody>
      </p:sp>
    </p:spTree>
    <p:extLst>
      <p:ext uri="{BB962C8B-B14F-4D97-AF65-F5344CB8AC3E}">
        <p14:creationId xmlns:p14="http://schemas.microsoft.com/office/powerpoint/2010/main" val="1314454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25</a:t>
            </a:fld>
            <a:endParaRPr lang="it-IT"/>
          </a:p>
        </p:txBody>
      </p:sp>
      <p:sp>
        <p:nvSpPr>
          <p:cNvPr id="3" name="CasellaDiTesto 2">
            <a:extLst>
              <a:ext uri="{FF2B5EF4-FFF2-40B4-BE49-F238E27FC236}">
                <a16:creationId xmlns:a16="http://schemas.microsoft.com/office/drawing/2014/main" id="{B35C1F9F-DE03-47D9-BDD9-C87671780223}"/>
              </a:ext>
            </a:extLst>
          </p:cNvPr>
          <p:cNvSpPr txBox="1"/>
          <p:nvPr/>
        </p:nvSpPr>
        <p:spPr>
          <a:xfrm>
            <a:off x="0" y="3344503"/>
            <a:ext cx="9144000" cy="707886"/>
          </a:xfrm>
          <a:prstGeom prst="rect">
            <a:avLst/>
          </a:prstGeom>
          <a:noFill/>
        </p:spPr>
        <p:txBody>
          <a:bodyPr wrap="square" rtlCol="0">
            <a:spAutoFit/>
          </a:bodyPr>
          <a:lstStyle/>
          <a:p>
            <a:pPr algn="ctr"/>
            <a:r>
              <a:rPr lang="it-IT" sz="4000" b="1" dirty="0">
                <a:solidFill>
                  <a:srgbClr val="FF0000"/>
                </a:solidFill>
                <a:effectLst>
                  <a:outerShdw blurRad="38100" dist="38100" dir="2700000" algn="tl">
                    <a:srgbClr val="000000">
                      <a:alpha val="43137"/>
                    </a:srgbClr>
                  </a:outerShdw>
                </a:effectLst>
              </a:rPr>
              <a:t>GRAZIE PER L’ATTENZIONE!</a:t>
            </a:r>
          </a:p>
        </p:txBody>
      </p:sp>
    </p:spTree>
    <p:extLst>
      <p:ext uri="{BB962C8B-B14F-4D97-AF65-F5344CB8AC3E}">
        <p14:creationId xmlns:p14="http://schemas.microsoft.com/office/powerpoint/2010/main" val="127167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3</a:t>
            </a:fld>
            <a:endParaRPr lang="it-IT"/>
          </a:p>
        </p:txBody>
      </p:sp>
      <p:sp>
        <p:nvSpPr>
          <p:cNvPr id="3" name="Rettangolo 2">
            <a:extLst>
              <a:ext uri="{FF2B5EF4-FFF2-40B4-BE49-F238E27FC236}">
                <a16:creationId xmlns:a16="http://schemas.microsoft.com/office/drawing/2014/main" id="{476A2CF9-B845-45E2-BBA3-39ACCAF0706E}"/>
              </a:ext>
            </a:extLst>
          </p:cNvPr>
          <p:cNvSpPr/>
          <p:nvPr/>
        </p:nvSpPr>
        <p:spPr>
          <a:xfrm>
            <a:off x="0" y="1314659"/>
            <a:ext cx="9144000" cy="1323439"/>
          </a:xfrm>
          <a:prstGeom prst="rect">
            <a:avLst/>
          </a:prstGeom>
        </p:spPr>
        <p:txBody>
          <a:bodyPr wrap="square">
            <a:spAutoFit/>
          </a:bodyPr>
          <a:lstStyle/>
          <a:p>
            <a:pPr algn="ctr"/>
            <a:r>
              <a:rPr lang="it-IT"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fine  2019, dopo il confronto con gli stakeholder e con la Commissione Europea avremo  la versione definitiva del Piano, i cui obiettivi complessivi, vincolanti,  </a:t>
            </a:r>
          </a:p>
          <a:p>
            <a:pPr algn="ctr"/>
            <a:r>
              <a:rPr lang="it-IT"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difficilmente saranno molto diversi dagli attuali. L</a:t>
            </a:r>
            <a:r>
              <a:rPr lang="it-IT" sz="2000" b="1" dirty="0">
                <a:effectLst>
                  <a:outerShdw blurRad="38100" dist="38100" dir="2700000" algn="tl">
                    <a:srgbClr val="000000">
                      <a:alpha val="43137"/>
                    </a:srgbClr>
                  </a:outerShdw>
                </a:effectLst>
              </a:rPr>
              <a:t>’unica revisione in calendario, </a:t>
            </a:r>
          </a:p>
          <a:p>
            <a:pPr algn="ctr"/>
            <a:r>
              <a:rPr lang="it-IT" sz="2000" b="1" dirty="0">
                <a:effectLst>
                  <a:outerShdw blurRad="38100" dist="38100" dir="2700000" algn="tl">
                    <a:srgbClr val="000000">
                      <a:alpha val="43137"/>
                    </a:srgbClr>
                  </a:outerShdw>
                </a:effectLst>
              </a:rPr>
              <a:t>nel 2023, potrà solo innalzare ulteriormente gli obiettivi. </a:t>
            </a:r>
            <a:endParaRPr lang="it-IT"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33579A2-69A3-4DA7-99C8-4525EA9BB304}"/>
              </a:ext>
            </a:extLst>
          </p:cNvPr>
          <p:cNvSpPr txBox="1"/>
          <p:nvPr/>
        </p:nvSpPr>
        <p:spPr>
          <a:xfrm>
            <a:off x="-4199" y="2924944"/>
            <a:ext cx="9144000" cy="1938992"/>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Inoltre, il Regolamento dell’Unione dell’energia stabilisce che la Commissione controllerà se, rispetto all’obiettivo 2030 , si saranno raggiunti i seguenti risultati:</a:t>
            </a:r>
          </a:p>
          <a:p>
            <a:pPr algn="ctr"/>
            <a:r>
              <a:rPr lang="it-IT" sz="2000" b="1" dirty="0">
                <a:effectLst>
                  <a:outerShdw blurRad="38100" dist="38100" dir="2700000" algn="tl">
                    <a:srgbClr val="000000">
                      <a:alpha val="43137"/>
                    </a:srgbClr>
                  </a:outerShdw>
                </a:effectLst>
              </a:rPr>
              <a:t> </a:t>
            </a:r>
          </a:p>
          <a:p>
            <a:pPr marL="285750" indent="-285750" algn="ctr">
              <a:buFontTx/>
              <a:buChar char="-"/>
            </a:pPr>
            <a:r>
              <a:rPr lang="it-IT" sz="2000" b="1" dirty="0">
                <a:solidFill>
                  <a:srgbClr val="FF0000"/>
                </a:solidFill>
                <a:effectLst>
                  <a:outerShdw blurRad="38100" dist="38100" dir="2700000" algn="tl">
                    <a:srgbClr val="000000">
                      <a:alpha val="43137"/>
                    </a:srgbClr>
                  </a:outerShdw>
                </a:effectLst>
              </a:rPr>
              <a:t>nel 2022 il 18%, </a:t>
            </a:r>
          </a:p>
          <a:p>
            <a:pPr marL="285750" indent="-285750" algn="ctr">
              <a:buFontTx/>
              <a:buChar char="-"/>
            </a:pPr>
            <a:r>
              <a:rPr lang="it-IT" sz="2000" b="1" dirty="0">
                <a:solidFill>
                  <a:srgbClr val="FF0000"/>
                </a:solidFill>
                <a:effectLst>
                  <a:outerShdw blurRad="38100" dist="38100" dir="2700000" algn="tl">
                    <a:srgbClr val="000000">
                      <a:alpha val="43137"/>
                    </a:srgbClr>
                  </a:outerShdw>
                </a:effectLst>
              </a:rPr>
              <a:t>nel 2025 il 43%, </a:t>
            </a:r>
          </a:p>
          <a:p>
            <a:pPr marL="285750" indent="-285750" algn="ctr">
              <a:buFontTx/>
              <a:buChar char="-"/>
            </a:pPr>
            <a:r>
              <a:rPr lang="it-IT" sz="2000" b="1" dirty="0">
                <a:solidFill>
                  <a:srgbClr val="FF0000"/>
                </a:solidFill>
                <a:effectLst>
                  <a:outerShdw blurRad="38100" dist="38100" dir="2700000" algn="tl">
                    <a:srgbClr val="000000">
                      <a:alpha val="43137"/>
                    </a:srgbClr>
                  </a:outerShdw>
                </a:effectLst>
              </a:rPr>
              <a:t>nel 2027 il 65%. </a:t>
            </a:r>
          </a:p>
        </p:txBody>
      </p:sp>
      <p:sp>
        <p:nvSpPr>
          <p:cNvPr id="8" name="CasellaDiTesto 7">
            <a:extLst>
              <a:ext uri="{FF2B5EF4-FFF2-40B4-BE49-F238E27FC236}">
                <a16:creationId xmlns:a16="http://schemas.microsoft.com/office/drawing/2014/main" id="{F2C54D50-7CE3-4031-A4B7-0B91503881C4}"/>
              </a:ext>
            </a:extLst>
          </p:cNvPr>
          <p:cNvSpPr txBox="1"/>
          <p:nvPr/>
        </p:nvSpPr>
        <p:spPr>
          <a:xfrm>
            <a:off x="-4199" y="5013176"/>
            <a:ext cx="9104305" cy="707886"/>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 La prima scadenza, tra tre anni, suggerisce un tempestivo decollo del Piano </a:t>
            </a:r>
          </a:p>
          <a:p>
            <a:pPr algn="ctr"/>
            <a:r>
              <a:rPr lang="it-IT" sz="2000" b="1" dirty="0">
                <a:effectLst>
                  <a:outerShdw blurRad="38100" dist="38100" dir="2700000" algn="tl">
                    <a:srgbClr val="000000">
                      <a:alpha val="43137"/>
                    </a:srgbClr>
                  </a:outerShdw>
                </a:effectLst>
              </a:rPr>
              <a:t>e, per quanto possibile, di anticiparne l’avvio prima del 2021. </a:t>
            </a:r>
          </a:p>
        </p:txBody>
      </p:sp>
    </p:spTree>
    <p:extLst>
      <p:ext uri="{BB962C8B-B14F-4D97-AF65-F5344CB8AC3E}">
        <p14:creationId xmlns:p14="http://schemas.microsoft.com/office/powerpoint/2010/main" val="103257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506C289-09D9-441F-A801-15C4E06D6CF3}"/>
              </a:ext>
            </a:extLst>
          </p:cNvPr>
          <p:cNvPicPr preferRelativeResize="0">
            <a:picLocks noChangeAspect="1"/>
          </p:cNvPicPr>
          <p:nvPr/>
        </p:nvPicPr>
        <p:blipFill>
          <a:blip r:embed="rId2"/>
          <a:stretch>
            <a:fillRect/>
          </a:stretch>
        </p:blipFill>
        <p:spPr>
          <a:xfrm>
            <a:off x="2046684" y="1993106"/>
            <a:ext cx="4433343" cy="3307500"/>
          </a:xfrm>
          <a:prstGeom prst="rect">
            <a:avLst/>
          </a:prstGeom>
        </p:spPr>
      </p:pic>
      <p:sp>
        <p:nvSpPr>
          <p:cNvPr id="3" name="CasellaDiTesto 2">
            <a:extLst>
              <a:ext uri="{FF2B5EF4-FFF2-40B4-BE49-F238E27FC236}">
                <a16:creationId xmlns:a16="http://schemas.microsoft.com/office/drawing/2014/main" id="{7FC14575-CFDA-42AE-B909-877405876DD8}"/>
              </a:ext>
            </a:extLst>
          </p:cNvPr>
          <p:cNvSpPr txBox="1"/>
          <p:nvPr/>
        </p:nvSpPr>
        <p:spPr>
          <a:xfrm>
            <a:off x="1" y="1198684"/>
            <a:ext cx="9143999" cy="400110"/>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OBIETTIVI DI CONTENIMENTO DEI CONSUMI FINALI (Mtep)</a:t>
            </a:r>
          </a:p>
        </p:txBody>
      </p:sp>
    </p:spTree>
    <p:extLst>
      <p:ext uri="{BB962C8B-B14F-4D97-AF65-F5344CB8AC3E}">
        <p14:creationId xmlns:p14="http://schemas.microsoft.com/office/powerpoint/2010/main" val="280194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A17C8A8-7F34-41BF-8AAE-371A734492DC}" type="slidenum">
              <a:rPr lang="it-IT" smtClean="0"/>
              <a:pPr/>
              <a:t>5</a:t>
            </a:fld>
            <a:endParaRPr lang="it-IT"/>
          </a:p>
        </p:txBody>
      </p:sp>
      <p:graphicFrame>
        <p:nvGraphicFramePr>
          <p:cNvPr id="8" name="Tabella 7">
            <a:extLst>
              <a:ext uri="{FF2B5EF4-FFF2-40B4-BE49-F238E27FC236}">
                <a16:creationId xmlns:a16="http://schemas.microsoft.com/office/drawing/2014/main" id="{88973AB0-AD51-4A72-9266-00AAD2AFF108}"/>
              </a:ext>
            </a:extLst>
          </p:cNvPr>
          <p:cNvGraphicFramePr>
            <a:graphicFrameLocks noGrp="1"/>
          </p:cNvGraphicFramePr>
          <p:nvPr>
            <p:extLst>
              <p:ext uri="{D42A27DB-BD31-4B8C-83A1-F6EECF244321}">
                <p14:modId xmlns:p14="http://schemas.microsoft.com/office/powerpoint/2010/main" val="3250101183"/>
              </p:ext>
            </p:extLst>
          </p:nvPr>
        </p:nvGraphicFramePr>
        <p:xfrm>
          <a:off x="1515110" y="1700808"/>
          <a:ext cx="6113780" cy="992124"/>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3156541054"/>
                    </a:ext>
                  </a:extLst>
                </a:gridCol>
                <a:gridCol w="899795">
                  <a:extLst>
                    <a:ext uri="{9D8B030D-6E8A-4147-A177-3AD203B41FA5}">
                      <a16:colId xmlns:a16="http://schemas.microsoft.com/office/drawing/2014/main" val="3792578009"/>
                    </a:ext>
                  </a:extLst>
                </a:gridCol>
                <a:gridCol w="990600">
                  <a:extLst>
                    <a:ext uri="{9D8B030D-6E8A-4147-A177-3AD203B41FA5}">
                      <a16:colId xmlns:a16="http://schemas.microsoft.com/office/drawing/2014/main" val="2125826467"/>
                    </a:ext>
                  </a:extLst>
                </a:gridCol>
                <a:gridCol w="927735">
                  <a:extLst>
                    <a:ext uri="{9D8B030D-6E8A-4147-A177-3AD203B41FA5}">
                      <a16:colId xmlns:a16="http://schemas.microsoft.com/office/drawing/2014/main" val="2105876251"/>
                    </a:ext>
                  </a:extLst>
                </a:gridCol>
                <a:gridCol w="1019175">
                  <a:extLst>
                    <a:ext uri="{9D8B030D-6E8A-4147-A177-3AD203B41FA5}">
                      <a16:colId xmlns:a16="http://schemas.microsoft.com/office/drawing/2014/main" val="2045004643"/>
                    </a:ext>
                  </a:extLst>
                </a:gridCol>
                <a:gridCol w="1019175">
                  <a:extLst>
                    <a:ext uri="{9D8B030D-6E8A-4147-A177-3AD203B41FA5}">
                      <a16:colId xmlns:a16="http://schemas.microsoft.com/office/drawing/2014/main" val="653084083"/>
                    </a:ext>
                  </a:extLst>
                </a:gridCol>
              </a:tblGrid>
              <a:tr h="0">
                <a:tc>
                  <a:txBody>
                    <a:bodyPr/>
                    <a:lstStyle/>
                    <a:p>
                      <a:pPr algn="ctr">
                        <a:lnSpc>
                          <a:spcPct val="107000"/>
                        </a:lnSpc>
                        <a:spcAft>
                          <a:spcPts val="0"/>
                        </a:spcAft>
                      </a:pPr>
                      <a:r>
                        <a:rPr lang="it-IT" sz="1600">
                          <a:effectLst/>
                        </a:rPr>
                        <a:t>FER</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2010</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2016</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2017</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2025</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2030</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474248"/>
                  </a:ext>
                </a:extLst>
              </a:tr>
              <a:tr h="0">
                <a:tc>
                  <a:txBody>
                    <a:bodyPr/>
                    <a:lstStyle/>
                    <a:p>
                      <a:pPr algn="ctr">
                        <a:lnSpc>
                          <a:spcPct val="107000"/>
                        </a:lnSpc>
                        <a:spcAft>
                          <a:spcPts val="0"/>
                        </a:spcAft>
                      </a:pPr>
                      <a:r>
                        <a:rPr lang="it-IT" sz="1600">
                          <a:effectLst/>
                        </a:rPr>
                        <a:t>elettriche</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5.920</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dirty="0">
                          <a:effectLst/>
                        </a:rPr>
                        <a:t>9.504</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9.729</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11.881</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16.060</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5317529"/>
                  </a:ext>
                </a:extLst>
              </a:tr>
              <a:tr h="0">
                <a:tc>
                  <a:txBody>
                    <a:bodyPr/>
                    <a:lstStyle/>
                    <a:p>
                      <a:pPr algn="ctr">
                        <a:lnSpc>
                          <a:spcPct val="107000"/>
                        </a:lnSpc>
                        <a:spcAft>
                          <a:spcPts val="0"/>
                        </a:spcAft>
                      </a:pPr>
                      <a:r>
                        <a:rPr lang="it-IT" sz="1600">
                          <a:effectLst/>
                        </a:rPr>
                        <a:t> termiche</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10.020</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10.538</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11.211</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13.467</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14.701</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0830192"/>
                  </a:ext>
                </a:extLst>
              </a:tr>
              <a:tr h="0">
                <a:tc>
                  <a:txBody>
                    <a:bodyPr/>
                    <a:lstStyle/>
                    <a:p>
                      <a:pPr algn="ctr">
                        <a:lnSpc>
                          <a:spcPct val="107000"/>
                        </a:lnSpc>
                        <a:spcAft>
                          <a:spcPts val="0"/>
                        </a:spcAft>
                      </a:pPr>
                      <a:r>
                        <a:rPr lang="it-IT" sz="1600">
                          <a:effectLst/>
                        </a:rPr>
                        <a:t>trasporti</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1.042</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1.039</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a:effectLst/>
                        </a:rPr>
                        <a:t>1.060</a:t>
                      </a:r>
                      <a:endParaRPr lang="it-IT"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dirty="0">
                          <a:effectLst/>
                        </a:rPr>
                        <a:t>1.980</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1600" dirty="0">
                          <a:effectLst/>
                        </a:rPr>
                        <a:t>2.337</a:t>
                      </a:r>
                      <a:endParaRPr lang="it-IT"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357641"/>
                  </a:ext>
                </a:extLst>
              </a:tr>
            </a:tbl>
          </a:graphicData>
        </a:graphic>
      </p:graphicFrame>
      <p:sp>
        <p:nvSpPr>
          <p:cNvPr id="9" name="CasellaDiTesto 8">
            <a:extLst>
              <a:ext uri="{FF2B5EF4-FFF2-40B4-BE49-F238E27FC236}">
                <a16:creationId xmlns:a16="http://schemas.microsoft.com/office/drawing/2014/main" id="{C17F1852-2C07-4EB5-9B08-444927F98AA0}"/>
              </a:ext>
            </a:extLst>
          </p:cNvPr>
          <p:cNvSpPr txBox="1"/>
          <p:nvPr/>
        </p:nvSpPr>
        <p:spPr>
          <a:xfrm>
            <a:off x="0" y="1190416"/>
            <a:ext cx="9036495" cy="399405"/>
          </a:xfrm>
          <a:prstGeom prst="rect">
            <a:avLst/>
          </a:prstGeom>
          <a:noFill/>
        </p:spPr>
        <p:txBody>
          <a:bodyPr wrap="square" rtlCol="0">
            <a:spAutoFit/>
          </a:bodyPr>
          <a:lstStyle/>
          <a:p>
            <a:pPr algn="ctr">
              <a:lnSpc>
                <a:spcPct val="107000"/>
              </a:lnSpc>
              <a:spcAft>
                <a:spcPts val="800"/>
              </a:spcAft>
            </a:pPr>
            <a:r>
              <a:rPr lang="it-IT" sz="2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OBIETTIVO</a:t>
            </a:r>
            <a:r>
              <a:rPr lang="it-IT"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FER COMPLESSIVO AL 2030 (KTEP)</a:t>
            </a:r>
            <a:endParaRPr lang="it-IT"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FDE5E8B1-9349-4185-9868-0E2E0D8D3B83}"/>
              </a:ext>
            </a:extLst>
          </p:cNvPr>
          <p:cNvSpPr txBox="1"/>
          <p:nvPr/>
        </p:nvSpPr>
        <p:spPr>
          <a:xfrm>
            <a:off x="35496" y="2803919"/>
            <a:ext cx="9144000" cy="375552"/>
          </a:xfrm>
          <a:prstGeom prst="rect">
            <a:avLst/>
          </a:prstGeom>
          <a:noFill/>
        </p:spPr>
        <p:txBody>
          <a:bodyPr wrap="square" rtlCol="0">
            <a:spAutoFit/>
          </a:bodyPr>
          <a:lstStyle/>
          <a:p>
            <a:pPr>
              <a:lnSpc>
                <a:spcPct val="107000"/>
              </a:lnSpc>
              <a:spcAft>
                <a:spcPts val="800"/>
              </a:spcAft>
            </a:pPr>
            <a:r>
              <a:rPr lang="it-IT"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Fonte: per il 2010 GSE, per gli anni successivi Tabella 9 del Piano</a:t>
            </a:r>
            <a:endParaRPr lang="it-IT"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515F210C-F72C-4828-861D-5C6A90AC5BB9}"/>
              </a:ext>
            </a:extLst>
          </p:cNvPr>
          <p:cNvSpPr txBox="1"/>
          <p:nvPr/>
        </p:nvSpPr>
        <p:spPr>
          <a:xfrm>
            <a:off x="0" y="3645024"/>
            <a:ext cx="9179496" cy="1200329"/>
          </a:xfrm>
          <a:prstGeom prst="rect">
            <a:avLst/>
          </a:prstGeom>
          <a:noFill/>
        </p:spPr>
        <p:txBody>
          <a:bodyPr wrap="square" rtlCol="0">
            <a:spAutoFit/>
          </a:bodyPr>
          <a:lstStyle/>
          <a:p>
            <a:pPr algn="ctr"/>
            <a:r>
              <a:rPr lang="it-IT" b="1" dirty="0">
                <a:effectLst>
                  <a:outerShdw blurRad="38100" dist="38100" dir="2700000" algn="tl">
                    <a:srgbClr val="000000">
                      <a:alpha val="43137"/>
                    </a:srgbClr>
                  </a:outerShdw>
                </a:effectLst>
              </a:rPr>
              <a:t>il contributo FER a </a:t>
            </a:r>
            <a:r>
              <a:rPr lang="it-IT" b="1" dirty="0" err="1">
                <a:effectLst>
                  <a:outerShdw blurRad="38100" dist="38100" dir="2700000" algn="tl">
                    <a:srgbClr val="000000">
                      <a:alpha val="43137"/>
                    </a:srgbClr>
                  </a:outerShdw>
                </a:effectLst>
              </a:rPr>
              <a:t>coperura</a:t>
            </a:r>
            <a:r>
              <a:rPr lang="it-IT" b="1" dirty="0">
                <a:effectLst>
                  <a:outerShdw blurRad="38100" dist="38100" dir="2700000" algn="tl">
                    <a:srgbClr val="000000">
                      <a:alpha val="43137"/>
                    </a:srgbClr>
                  </a:outerShdw>
                </a:effectLst>
              </a:rPr>
              <a:t> dei consumi finali lordi totali al 2030 sarà così differenziato: </a:t>
            </a:r>
          </a:p>
          <a:p>
            <a:pPr algn="ctr"/>
            <a:r>
              <a:rPr lang="it-IT" b="1" dirty="0">
                <a:effectLst>
                  <a:outerShdw blurRad="38100" dist="38100" dir="2700000" algn="tl">
                    <a:srgbClr val="000000">
                      <a:alpha val="43137"/>
                    </a:srgbClr>
                  </a:outerShdw>
                </a:effectLst>
              </a:rPr>
              <a:t>‐ 55,4% nel settore elettrico (nel 2016: 37%); </a:t>
            </a:r>
          </a:p>
          <a:p>
            <a:pPr algn="ctr"/>
            <a:r>
              <a:rPr lang="it-IT" b="1" dirty="0">
                <a:effectLst>
                  <a:outerShdw blurRad="38100" dist="38100" dir="2700000" algn="tl">
                    <a:srgbClr val="000000">
                      <a:alpha val="43137"/>
                    </a:srgbClr>
                  </a:outerShdw>
                </a:effectLst>
              </a:rPr>
              <a:t>‐ 33 nel settore termico (nel 2016:19%); </a:t>
            </a:r>
          </a:p>
          <a:p>
            <a:pPr algn="ctr"/>
            <a:r>
              <a:rPr lang="it-IT" b="1" dirty="0">
                <a:effectLst>
                  <a:outerShdw blurRad="38100" dist="38100" dir="2700000" algn="tl">
                    <a:srgbClr val="000000">
                      <a:alpha val="43137"/>
                    </a:srgbClr>
                  </a:outerShdw>
                </a:effectLst>
              </a:rPr>
              <a:t>‐ 21,6%  nei trasporti, con i criteri di contabilizzazione indicati nella RED II (nel 2016: 7,2%). </a:t>
            </a:r>
          </a:p>
        </p:txBody>
      </p:sp>
    </p:spTree>
    <p:extLst>
      <p:ext uri="{BB962C8B-B14F-4D97-AF65-F5344CB8AC3E}">
        <p14:creationId xmlns:p14="http://schemas.microsoft.com/office/powerpoint/2010/main" val="25953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7F1DEDE-8BF6-4D17-8742-FD0BF52106D4}"/>
              </a:ext>
            </a:extLst>
          </p:cNvPr>
          <p:cNvPicPr>
            <a:picLocks noChangeAspect="1"/>
          </p:cNvPicPr>
          <p:nvPr/>
        </p:nvPicPr>
        <p:blipFill>
          <a:blip r:embed="rId2"/>
          <a:stretch>
            <a:fillRect/>
          </a:stretch>
        </p:blipFill>
        <p:spPr>
          <a:xfrm>
            <a:off x="1000125" y="2400300"/>
            <a:ext cx="7143750" cy="2057400"/>
          </a:xfrm>
          <a:prstGeom prst="rect">
            <a:avLst/>
          </a:prstGeom>
        </p:spPr>
      </p:pic>
      <p:sp>
        <p:nvSpPr>
          <p:cNvPr id="4" name="Rettangolo 3">
            <a:extLst>
              <a:ext uri="{FF2B5EF4-FFF2-40B4-BE49-F238E27FC236}">
                <a16:creationId xmlns:a16="http://schemas.microsoft.com/office/drawing/2014/main" id="{9BFE4A81-68A5-4265-AD54-ECBAC4DD0EB6}"/>
              </a:ext>
            </a:extLst>
          </p:cNvPr>
          <p:cNvSpPr/>
          <p:nvPr/>
        </p:nvSpPr>
        <p:spPr>
          <a:xfrm>
            <a:off x="0" y="1675203"/>
            <a:ext cx="9144000" cy="400110"/>
          </a:xfrm>
          <a:prstGeom prst="rect">
            <a:avLst/>
          </a:prstGeom>
        </p:spPr>
        <p:txBody>
          <a:bodyPr wrap="square">
            <a:spAutoFit/>
          </a:bodyPr>
          <a:lstStyle/>
          <a:p>
            <a:pPr algn="ctr"/>
            <a:r>
              <a:rPr lang="it-IT" sz="2000" b="1" dirty="0">
                <a:solidFill>
                  <a:srgbClr val="000000"/>
                </a:solidFill>
                <a:effectLst>
                  <a:outerShdw blurRad="38100" dist="38100" dir="2700000" algn="tl">
                    <a:srgbClr val="000000">
                      <a:alpha val="43137"/>
                    </a:srgbClr>
                  </a:outerShdw>
                </a:effectLst>
                <a:latin typeface="Calibri" panose="020F0502020204030204" pitchFamily="34" charset="0"/>
              </a:rPr>
              <a:t>OBIETTIVI DI CRESCITA DELLA POTENZA (MW) DA FONTE RINNOVABILE AL 2030 </a:t>
            </a:r>
            <a:endParaRPr lang="it-IT" sz="2000" b="1" dirty="0">
              <a:effectLst>
                <a:outerShdw blurRad="38100" dist="38100" dir="2700000" algn="tl">
                  <a:srgbClr val="000000">
                    <a:alpha val="43137"/>
                  </a:srgbClr>
                </a:outerShdw>
              </a:effectLst>
            </a:endParaRPr>
          </a:p>
        </p:txBody>
      </p:sp>
      <p:sp>
        <p:nvSpPr>
          <p:cNvPr id="5" name="Segnaposto contenuto 3">
            <a:extLst>
              <a:ext uri="{FF2B5EF4-FFF2-40B4-BE49-F238E27FC236}">
                <a16:creationId xmlns:a16="http://schemas.microsoft.com/office/drawing/2014/main" id="{ADD99F0E-50A2-489E-BB23-44EC28FA0878}"/>
              </a:ext>
            </a:extLst>
          </p:cNvPr>
          <p:cNvSpPr txBox="1">
            <a:spLocks/>
          </p:cNvSpPr>
          <p:nvPr/>
        </p:nvSpPr>
        <p:spPr>
          <a:xfrm>
            <a:off x="0" y="4914073"/>
            <a:ext cx="9144000" cy="8911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Noto Sans" charset="0"/>
                <a:ea typeface="Noto Sans" charset="0"/>
                <a:cs typeface="Noto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Noto Sans" charset="0"/>
                <a:ea typeface="Noto Sans" charset="0"/>
                <a:cs typeface="Noto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Noto Sans" charset="0"/>
                <a:ea typeface="Noto Sans" charset="0"/>
                <a:cs typeface="Noto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Noto Sans" charset="0"/>
                <a:ea typeface="Noto Sans" charset="0"/>
                <a:cs typeface="Noto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Noto Sans" charset="0"/>
                <a:ea typeface="Noto Sans" charset="0"/>
                <a:cs typeface="Noto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None/>
            </a:pPr>
            <a:r>
              <a:rPr lang="it-IT"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 l’eolico sono previsti + 8,6 GW al 2030 rispetto alla potenza installata al 2017</a:t>
            </a:r>
          </a:p>
          <a:p>
            <a:pPr marL="0" indent="0" fontAlgn="auto">
              <a:spcAft>
                <a:spcPts val="0"/>
              </a:spcAft>
              <a:buNone/>
            </a:pPr>
            <a:r>
              <a:rPr lang="it-IT"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 il FV sono previsti + 30,3 GW al 2030 rispetto alla potenza installata al 2017</a:t>
            </a:r>
          </a:p>
          <a:p>
            <a:pPr marL="0" indent="0" fontAlgn="auto">
              <a:spcAft>
                <a:spcPts val="0"/>
              </a:spcAft>
              <a:buNone/>
            </a:pPr>
            <a:endParaRPr lang="it-IT"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fontAlgn="auto">
              <a:spcAft>
                <a:spcPts val="0"/>
              </a:spcAft>
              <a:buNone/>
            </a:pPr>
            <a:endParaRPr lang="it-IT"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fontAlgn="auto">
              <a:spcAft>
                <a:spcPts val="0"/>
              </a:spcAft>
            </a:pPr>
            <a:endParaRPr lang="it-IT"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571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6EE2A5B-ED72-4EAC-A67A-7BDB7F8DF182}"/>
              </a:ext>
            </a:extLst>
          </p:cNvPr>
          <p:cNvPicPr>
            <a:picLocks noChangeAspect="1"/>
          </p:cNvPicPr>
          <p:nvPr/>
        </p:nvPicPr>
        <p:blipFill>
          <a:blip r:embed="rId2"/>
          <a:stretch>
            <a:fillRect/>
          </a:stretch>
        </p:blipFill>
        <p:spPr>
          <a:xfrm>
            <a:off x="839391" y="1918097"/>
            <a:ext cx="7465219" cy="3207544"/>
          </a:xfrm>
          <a:prstGeom prst="rect">
            <a:avLst/>
          </a:prstGeom>
        </p:spPr>
      </p:pic>
      <p:sp>
        <p:nvSpPr>
          <p:cNvPr id="4" name="Rettangolo 3">
            <a:extLst>
              <a:ext uri="{FF2B5EF4-FFF2-40B4-BE49-F238E27FC236}">
                <a16:creationId xmlns:a16="http://schemas.microsoft.com/office/drawing/2014/main" id="{F03BBB4D-5AFE-4FAB-922F-6141571D95C3}"/>
              </a:ext>
            </a:extLst>
          </p:cNvPr>
          <p:cNvSpPr/>
          <p:nvPr/>
        </p:nvSpPr>
        <p:spPr>
          <a:xfrm>
            <a:off x="-9107" y="1052736"/>
            <a:ext cx="9144000" cy="707886"/>
          </a:xfrm>
          <a:prstGeom prst="rect">
            <a:avLst/>
          </a:prstGeom>
        </p:spPr>
        <p:txBody>
          <a:bodyPr wrap="square">
            <a:spAutoFit/>
          </a:bodyPr>
          <a:lstStyle/>
          <a:p>
            <a:pPr algn="ctr"/>
            <a:r>
              <a:rPr lang="it-IT" sz="2000" b="1" dirty="0">
                <a:solidFill>
                  <a:srgbClr val="000000"/>
                </a:solidFill>
                <a:effectLst>
                  <a:outerShdw blurRad="38100" dist="38100" dir="2700000" algn="tl">
                    <a:srgbClr val="000000">
                      <a:alpha val="43137"/>
                    </a:srgbClr>
                  </a:outerShdw>
                </a:effectLst>
                <a:latin typeface="Calibri" panose="020F0502020204030204" pitchFamily="34" charset="0"/>
              </a:rPr>
              <a:t>OBIETTIVI E TRAIETTORIE DI CRESCITA AL 2030 DELLA QUOTA RINNOVABILE </a:t>
            </a:r>
          </a:p>
          <a:p>
            <a:pPr algn="ctr"/>
            <a:r>
              <a:rPr lang="it-IT" sz="2000" b="1" dirty="0">
                <a:solidFill>
                  <a:srgbClr val="000000"/>
                </a:solidFill>
                <a:effectLst>
                  <a:outerShdw blurRad="38100" dist="38100" dir="2700000" algn="tl">
                    <a:srgbClr val="000000">
                      <a:alpha val="43137"/>
                    </a:srgbClr>
                  </a:outerShdw>
                </a:effectLst>
                <a:latin typeface="Calibri" panose="020F0502020204030204" pitchFamily="34" charset="0"/>
              </a:rPr>
              <a:t>NEL SETTORE ELETTRICO (TWh) </a:t>
            </a:r>
            <a:endParaRPr lang="it-IT"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896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D516340-658D-4D86-A6EC-CF69AA556120}"/>
              </a:ext>
            </a:extLst>
          </p:cNvPr>
          <p:cNvPicPr>
            <a:picLocks noChangeAspect="1"/>
          </p:cNvPicPr>
          <p:nvPr/>
        </p:nvPicPr>
        <p:blipFill>
          <a:blip r:embed="rId2"/>
          <a:stretch>
            <a:fillRect/>
          </a:stretch>
        </p:blipFill>
        <p:spPr>
          <a:xfrm>
            <a:off x="285750" y="764704"/>
            <a:ext cx="8572500" cy="5543550"/>
          </a:xfrm>
          <a:prstGeom prst="rect">
            <a:avLst/>
          </a:prstGeom>
        </p:spPr>
      </p:pic>
      <p:sp>
        <p:nvSpPr>
          <p:cNvPr id="5" name="CasellaDiTesto 4">
            <a:extLst>
              <a:ext uri="{FF2B5EF4-FFF2-40B4-BE49-F238E27FC236}">
                <a16:creationId xmlns:a16="http://schemas.microsoft.com/office/drawing/2014/main" id="{76724DE6-137D-43A5-8244-E647EEE42EA1}"/>
              </a:ext>
            </a:extLst>
          </p:cNvPr>
          <p:cNvSpPr txBox="1"/>
          <p:nvPr/>
        </p:nvSpPr>
        <p:spPr>
          <a:xfrm>
            <a:off x="35496" y="548680"/>
            <a:ext cx="9108504" cy="400110"/>
          </a:xfrm>
          <a:prstGeom prst="rect">
            <a:avLst/>
          </a:prstGeom>
          <a:noFill/>
        </p:spPr>
        <p:txBody>
          <a:bodyPr wrap="square" rtlCol="0">
            <a:spAutoFit/>
          </a:bodyPr>
          <a:lstStyle/>
          <a:p>
            <a:pPr algn="ctr"/>
            <a:r>
              <a:rPr lang="it-IT" sz="2000" b="1" dirty="0">
                <a:effectLst>
                  <a:outerShdw blurRad="38100" dist="38100" dir="2700000" algn="tl">
                    <a:srgbClr val="000000">
                      <a:alpha val="43137"/>
                    </a:srgbClr>
                  </a:outerShdw>
                </a:effectLst>
              </a:rPr>
              <a:t>POTENZIALE OCCUPAZIONALE EOLICO 2030</a:t>
            </a:r>
          </a:p>
        </p:txBody>
      </p:sp>
    </p:spTree>
    <p:extLst>
      <p:ext uri="{BB962C8B-B14F-4D97-AF65-F5344CB8AC3E}">
        <p14:creationId xmlns:p14="http://schemas.microsoft.com/office/powerpoint/2010/main" val="251770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www.assocarboni.it/images/uploads/20121011-04_01.png">
            <a:extLst>
              <a:ext uri="{FF2B5EF4-FFF2-40B4-BE49-F238E27FC236}">
                <a16:creationId xmlns:a16="http://schemas.microsoft.com/office/drawing/2014/main" id="{80B31F5A-1AB9-4697-BF1D-C27186BEAF88}"/>
              </a:ext>
            </a:extLst>
          </p:cNvPr>
          <p:cNvPicPr preferRelativeResize="0">
            <a:picLocks noChangeAspect="1"/>
          </p:cNvPicPr>
          <p:nvPr/>
        </p:nvPicPr>
        <p:blipFill>
          <a:blip r:embed="rId2" cstate="print"/>
          <a:srcRect/>
          <a:stretch>
            <a:fillRect/>
          </a:stretch>
        </p:blipFill>
        <p:spPr bwMode="auto">
          <a:xfrm>
            <a:off x="2699792" y="1681282"/>
            <a:ext cx="4124289" cy="3783600"/>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A555C1A2-8373-4420-B6D2-0DFF2417AF9E}"/>
              </a:ext>
            </a:extLst>
          </p:cNvPr>
          <p:cNvSpPr txBox="1"/>
          <p:nvPr/>
        </p:nvSpPr>
        <p:spPr>
          <a:xfrm>
            <a:off x="26224" y="1052736"/>
            <a:ext cx="9143999" cy="461665"/>
          </a:xfrm>
          <a:prstGeom prst="rect">
            <a:avLst/>
          </a:prstGeom>
          <a:noFill/>
        </p:spPr>
        <p:txBody>
          <a:bodyPr wrap="square" rtlCol="0">
            <a:spAutoFit/>
          </a:bodyPr>
          <a:lstStyle/>
          <a:p>
            <a:pPr algn="ctr"/>
            <a:r>
              <a:rPr lang="it-IT" sz="2400" b="1" dirty="0">
                <a:effectLst>
                  <a:outerShdw blurRad="38100" dist="38100" dir="2700000" algn="tl">
                    <a:srgbClr val="000000">
                      <a:alpha val="43137"/>
                    </a:srgbClr>
                  </a:outerShdw>
                </a:effectLst>
              </a:rPr>
              <a:t>CENTRALI A CARBONE IN ITALIA</a:t>
            </a:r>
          </a:p>
        </p:txBody>
      </p:sp>
      <p:sp>
        <p:nvSpPr>
          <p:cNvPr id="4" name="CasellaDiTesto 3">
            <a:extLst>
              <a:ext uri="{FF2B5EF4-FFF2-40B4-BE49-F238E27FC236}">
                <a16:creationId xmlns:a16="http://schemas.microsoft.com/office/drawing/2014/main" id="{C7701704-778F-4ECA-97FD-C4959D835541}"/>
              </a:ext>
            </a:extLst>
          </p:cNvPr>
          <p:cNvSpPr txBox="1"/>
          <p:nvPr/>
        </p:nvSpPr>
        <p:spPr>
          <a:xfrm>
            <a:off x="26224" y="5691453"/>
            <a:ext cx="9144000" cy="323165"/>
          </a:xfrm>
          <a:prstGeom prst="rect">
            <a:avLst/>
          </a:prstGeom>
          <a:noFill/>
        </p:spPr>
        <p:txBody>
          <a:bodyPr wrap="square" rtlCol="0">
            <a:spAutoFit/>
          </a:bodyPr>
          <a:lstStyle/>
          <a:p>
            <a:pPr algn="ctr"/>
            <a:r>
              <a:rPr lang="it-IT" sz="1500" b="1" dirty="0">
                <a:effectLst>
                  <a:outerShdw blurRad="38100" dist="38100" dir="2700000" algn="tl">
                    <a:srgbClr val="000000">
                      <a:alpha val="43137"/>
                    </a:srgbClr>
                  </a:outerShdw>
                </a:effectLst>
              </a:rPr>
              <a:t>Completo </a:t>
            </a:r>
            <a:r>
              <a:rPr lang="it-IT" sz="1500" b="1" dirty="0" err="1">
                <a:effectLst>
                  <a:outerShdw blurRad="38100" dist="38100" dir="2700000" algn="tl">
                    <a:srgbClr val="000000">
                      <a:alpha val="43137"/>
                    </a:srgbClr>
                  </a:outerShdw>
                </a:effectLst>
              </a:rPr>
              <a:t>phase</a:t>
            </a:r>
            <a:r>
              <a:rPr lang="it-IT" sz="1500" b="1" dirty="0">
                <a:effectLst>
                  <a:outerShdw blurRad="38100" dist="38100" dir="2700000" algn="tl">
                    <a:srgbClr val="000000">
                      <a:alpha val="43137"/>
                    </a:srgbClr>
                  </a:outerShdw>
                </a:effectLst>
              </a:rPr>
              <a:t>-out entro il 2025</a:t>
            </a:r>
          </a:p>
        </p:txBody>
      </p:sp>
    </p:spTree>
    <p:extLst>
      <p:ext uri="{BB962C8B-B14F-4D97-AF65-F5344CB8AC3E}">
        <p14:creationId xmlns:p14="http://schemas.microsoft.com/office/powerpoint/2010/main" val="42452276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1935</Words>
  <Application>Microsoft Office PowerPoint</Application>
  <PresentationFormat>Presentazione su schermo (4:3)</PresentationFormat>
  <Paragraphs>158</Paragraphs>
  <Slides>25</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25</vt:i4>
      </vt:variant>
    </vt:vector>
  </HeadingPairs>
  <TitlesOfParts>
    <vt:vector size="32" baseType="lpstr">
      <vt:lpstr>Arial</vt:lpstr>
      <vt:lpstr>Calibri</vt:lpstr>
      <vt:lpstr>Noto Sans</vt:lpstr>
      <vt:lpstr>Tahoma</vt:lpstr>
      <vt:lpstr>Times New Roman</vt:lpstr>
      <vt:lpstr>Tema di Office</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ipinardi</dc:creator>
  <cp:lastModifiedBy>Maria Marano</cp:lastModifiedBy>
  <cp:revision>100</cp:revision>
  <dcterms:created xsi:type="dcterms:W3CDTF">2013-02-26T09:15:28Z</dcterms:created>
  <dcterms:modified xsi:type="dcterms:W3CDTF">2019-02-23T09:11:32Z</dcterms:modified>
</cp:coreProperties>
</file>